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258" r:id="rId3"/>
    <p:sldId id="259" r:id="rId4"/>
    <p:sldId id="260" r:id="rId5"/>
    <p:sldId id="261" r:id="rId6"/>
    <p:sldId id="271" r:id="rId7"/>
    <p:sldId id="263" r:id="rId8"/>
    <p:sldId id="264" r:id="rId9"/>
    <p:sldId id="265" r:id="rId10"/>
    <p:sldId id="266" r:id="rId11"/>
    <p:sldId id="270" r:id="rId12"/>
  </p:sldIdLst>
  <p:sldSz cx="9144000" cy="6858000" type="screen4x3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-35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C:\Users\Helena\Desktop\SSB%20tabela.za.POSTER.30.10.2011.xls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Helena\Desktop\SSB%20tabela.za.POSTER.30.10.2011.xls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l-S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6494314092232174"/>
          <c:y val="0.24008553425960139"/>
          <c:w val="0.41986926730106106"/>
          <c:h val="0.62596052477657882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DA0000"/>
              </a:solidFill>
            </c:spPr>
          </c:dPt>
          <c:dPt>
            <c:idx val="1"/>
            <c:bubble3D val="0"/>
            <c:spPr>
              <a:solidFill>
                <a:srgbClr val="F1500F"/>
              </a:solidFill>
            </c:spPr>
          </c:dPt>
          <c:dPt>
            <c:idx val="2"/>
            <c:bubble3D val="0"/>
            <c:spPr>
              <a:solidFill>
                <a:srgbClr val="00B050"/>
              </a:solidFill>
            </c:spPr>
          </c:dPt>
          <c:dPt>
            <c:idx val="3"/>
            <c:bubble3D val="0"/>
            <c:spPr>
              <a:solidFill>
                <a:srgbClr val="83C937"/>
              </a:solidFill>
            </c:spPr>
          </c:dPt>
          <c:dPt>
            <c:idx val="4"/>
            <c:bubble3D val="0"/>
            <c:spPr>
              <a:solidFill>
                <a:srgbClr val="D9FFD9"/>
              </a:solidFill>
            </c:spPr>
          </c:dPt>
          <c:dLbls>
            <c:dLbl>
              <c:idx val="0"/>
              <c:delete val="1"/>
            </c:dLbl>
            <c:dLbl>
              <c:idx val="1"/>
              <c:layout>
                <c:manualLayout>
                  <c:x val="9.6158773778247747E-2"/>
                  <c:y val="-2.3314087732635977E-2"/>
                </c:manualLayout>
              </c:layout>
              <c:tx>
                <c:rich>
                  <a:bodyPr/>
                  <a:lstStyle/>
                  <a:p>
                    <a:r>
                      <a:rPr lang="sl-SI" sz="2000" b="1" dirty="0" smtClean="0">
                        <a:solidFill>
                          <a:srgbClr val="C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</a:rPr>
                      <a:t>sadni sokovi</a:t>
                    </a:r>
                    <a:endParaRPr lang="sl-SI" sz="2000" dirty="0" smtClean="0">
                      <a:solidFill>
                        <a:srgbClr val="C00000"/>
                      </a:solidFill>
                    </a:endParaRPr>
                  </a:p>
                  <a:p>
                    <a:r>
                      <a:rPr lang="sl-SI" sz="2000" b="1" dirty="0" smtClean="0">
                        <a:solidFill>
                          <a:srgbClr val="C00000"/>
                        </a:solidFill>
                      </a:rPr>
                      <a:t>(</a:t>
                    </a:r>
                    <a:r>
                      <a:rPr lang="en-US" sz="2000" b="1" dirty="0" smtClean="0">
                        <a:solidFill>
                          <a:srgbClr val="C00000"/>
                        </a:solidFill>
                      </a:rPr>
                      <a:t>7</a:t>
                    </a:r>
                    <a:r>
                      <a:rPr lang="sl-SI" sz="2000" dirty="0" smtClean="0">
                        <a:solidFill>
                          <a:srgbClr val="C00000"/>
                        </a:solidFill>
                      </a:rPr>
                      <a:t> %)</a:t>
                    </a:r>
                    <a:endParaRPr lang="en-US" sz="2000" dirty="0">
                      <a:solidFill>
                        <a:srgbClr val="C00000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5.6143602275115292E-2"/>
                  <c:y val="-0.1250240773860046"/>
                </c:manualLayout>
              </c:layout>
              <c:tx>
                <c:rich>
                  <a:bodyPr/>
                  <a:lstStyle/>
                  <a:p>
                    <a:pPr>
                      <a:spcAft>
                        <a:spcPts val="600"/>
                      </a:spcAft>
                      <a:defRPr lang="en-US" sz="1400" b="1"/>
                    </a:pPr>
                    <a:r>
                      <a:rPr lang="sl-SI" sz="2000" b="1" dirty="0" smtClean="0">
                        <a:latin typeface="+mn-lt"/>
                      </a:rPr>
                      <a:t>voda in </a:t>
                    </a:r>
                  </a:p>
                  <a:p>
                    <a:pPr>
                      <a:spcAft>
                        <a:spcPts val="600"/>
                      </a:spcAft>
                      <a:defRPr lang="en-US" sz="1400" b="1"/>
                    </a:pPr>
                    <a:r>
                      <a:rPr lang="sl-SI" sz="2000" b="1" dirty="0" smtClean="0">
                        <a:latin typeface="+mn-lt"/>
                      </a:rPr>
                      <a:t>mineralna voda</a:t>
                    </a:r>
                  </a:p>
                  <a:p>
                    <a:pPr>
                      <a:spcAft>
                        <a:spcPts val="600"/>
                      </a:spcAft>
                      <a:defRPr lang="en-US" sz="1400" b="1"/>
                    </a:pPr>
                    <a:r>
                      <a:rPr lang="sl-SI" sz="2000" b="1" dirty="0" smtClean="0">
                        <a:latin typeface="+mn-lt"/>
                      </a:rPr>
                      <a:t>(</a:t>
                    </a:r>
                    <a:r>
                      <a:rPr lang="en-US" sz="2000" b="1" dirty="0" smtClean="0">
                        <a:latin typeface="+mn-lt"/>
                      </a:rPr>
                      <a:t>4</a:t>
                    </a:r>
                    <a:r>
                      <a:rPr lang="en-US" sz="2000" dirty="0" smtClean="0">
                        <a:latin typeface="+mn-lt"/>
                      </a:rPr>
                      <a:t>2</a:t>
                    </a:r>
                    <a:r>
                      <a:rPr lang="sl-SI" sz="2000" dirty="0" smtClean="0">
                        <a:latin typeface="+mn-lt"/>
                      </a:rPr>
                      <a:t> %)</a:t>
                    </a:r>
                  </a:p>
                  <a:p>
                    <a:pPr>
                      <a:spcAft>
                        <a:spcPts val="600"/>
                      </a:spcAft>
                      <a:defRPr lang="en-US" sz="1400" b="1"/>
                    </a:pP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3.9139133522752452E-2"/>
                  <c:y val="6.3470942619897764E-3"/>
                </c:manualLayout>
              </c:layout>
              <c:tx>
                <c:rich>
                  <a:bodyPr/>
                  <a:lstStyle/>
                  <a:p>
                    <a:pPr>
                      <a:defRPr lang="en-US" sz="2000" b="1"/>
                    </a:pPr>
                    <a:r>
                      <a:rPr lang="sl-SI" sz="2000" b="1" dirty="0" smtClean="0"/>
                      <a:t>nesladkan</a:t>
                    </a:r>
                    <a:r>
                      <a:rPr lang="sl-SI" sz="2000" b="1" baseline="0" dirty="0" smtClean="0"/>
                      <a:t> čaj</a:t>
                    </a:r>
                    <a:endParaRPr lang="sl-SI" sz="2000" b="1" dirty="0" smtClean="0"/>
                  </a:p>
                  <a:p>
                    <a:pPr>
                      <a:defRPr lang="en-US" sz="2000" b="1"/>
                    </a:pPr>
                    <a:r>
                      <a:rPr lang="sl-SI" sz="2000" b="1" dirty="0" smtClean="0"/>
                      <a:t>(</a:t>
                    </a:r>
                    <a:r>
                      <a:rPr lang="en-US" sz="2000" b="1" dirty="0" smtClean="0"/>
                      <a:t>1</a:t>
                    </a:r>
                    <a:r>
                      <a:rPr lang="sl-SI" sz="2000" dirty="0" smtClean="0"/>
                      <a:t> %)</a:t>
                    </a:r>
                    <a:endParaRPr lang="en-US" sz="2000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.22921623058314547"/>
                  <c:y val="-1.2691975455386403E-2"/>
                </c:manualLayout>
              </c:layout>
              <c:tx>
                <c:rich>
                  <a:bodyPr/>
                  <a:lstStyle/>
                  <a:p>
                    <a:r>
                      <a:rPr lang="sl-SI" sz="1400" b="1" dirty="0" err="1" smtClean="0"/>
                      <a:t>Non</a:t>
                    </a:r>
                    <a:r>
                      <a:rPr lang="sl-SI" sz="1400" b="1" dirty="0" smtClean="0"/>
                      <a:t>-</a:t>
                    </a:r>
                    <a:r>
                      <a:rPr lang="sl-SI" sz="1400" b="1" dirty="0" err="1" smtClean="0"/>
                      <a:t>caloric</a:t>
                    </a:r>
                    <a:r>
                      <a:rPr lang="sl-SI" sz="1400" b="1" dirty="0" smtClean="0"/>
                      <a:t> b. </a:t>
                    </a:r>
                    <a:r>
                      <a:rPr lang="sl-SI" sz="1400" b="1" dirty="0" err="1" smtClean="0"/>
                      <a:t>with</a:t>
                    </a:r>
                    <a:r>
                      <a:rPr lang="sl-SI" sz="1400" b="1" dirty="0" smtClean="0"/>
                      <a:t> </a:t>
                    </a:r>
                    <a:r>
                      <a:rPr lang="sl-SI" sz="1400" b="1" dirty="0" err="1" smtClean="0"/>
                      <a:t>synthetic</a:t>
                    </a:r>
                    <a:r>
                      <a:rPr lang="sl-SI" sz="1400" b="1" dirty="0" smtClean="0"/>
                      <a:t> </a:t>
                    </a:r>
                    <a:r>
                      <a:rPr lang="sl-SI" sz="1400" b="1" dirty="0" err="1" smtClean="0"/>
                      <a:t>sweeteners</a:t>
                    </a:r>
                    <a:endParaRPr lang="sl-SI" sz="1400" b="1" dirty="0" smtClean="0"/>
                  </a:p>
                  <a:p>
                    <a:r>
                      <a:rPr lang="sl-SI" sz="1400" b="1" dirty="0" smtClean="0"/>
                      <a:t>(</a:t>
                    </a:r>
                    <a:r>
                      <a:rPr lang="en-US" sz="1400" b="1" dirty="0" smtClean="0"/>
                      <a:t>6</a:t>
                    </a:r>
                    <a:r>
                      <a:rPr lang="sl-SI" dirty="0" smtClean="0"/>
                      <a:t> %)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lang="en-US" sz="1400" b="1"/>
                </a:pPr>
                <a:endParaRPr lang="sl-S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'Dodani %'!$J$56:$J$60</c:f>
              <c:strCache>
                <c:ptCount val="5"/>
                <c:pt idx="0">
                  <c:v>Sugar-sweetened beverages</c:v>
                </c:pt>
                <c:pt idx="1">
                  <c:v>Fruit juice</c:v>
                </c:pt>
                <c:pt idx="2">
                  <c:v>Water and mineral water</c:v>
                </c:pt>
                <c:pt idx="3">
                  <c:v>Tea-unsweetened</c:v>
                </c:pt>
                <c:pt idx="4">
                  <c:v>Non-caloric bev. with synth. sweeteners</c:v>
                </c:pt>
              </c:strCache>
            </c:strRef>
          </c:cat>
          <c:val>
            <c:numRef>
              <c:f>'Dodani %'!$K$56:$K$60</c:f>
              <c:numCache>
                <c:formatCode>General</c:formatCode>
                <c:ptCount val="5"/>
                <c:pt idx="0">
                  <c:v>44</c:v>
                </c:pt>
                <c:pt idx="1">
                  <c:v>7</c:v>
                </c:pt>
                <c:pt idx="2">
                  <c:v>42</c:v>
                </c:pt>
                <c:pt idx="3">
                  <c:v>1</c:v>
                </c:pt>
                <c:pt idx="4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l-S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3185591984888118"/>
          <c:y val="0.25967612729721323"/>
          <c:w val="0.43996952295749125"/>
          <c:h val="0.59946836443038465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DA0000"/>
              </a:solidFill>
            </c:spPr>
          </c:dPt>
          <c:dPt>
            <c:idx val="1"/>
            <c:bubble3D val="0"/>
            <c:spPr>
              <a:solidFill>
                <a:srgbClr val="F1500F"/>
              </a:solidFill>
            </c:spPr>
          </c:dPt>
          <c:dPt>
            <c:idx val="2"/>
            <c:bubble3D val="0"/>
            <c:spPr>
              <a:solidFill>
                <a:srgbClr val="00B050"/>
              </a:solidFill>
            </c:spPr>
          </c:dPt>
          <c:dPt>
            <c:idx val="3"/>
            <c:bubble3D val="0"/>
            <c:spPr>
              <a:solidFill>
                <a:srgbClr val="83C937"/>
              </a:solidFill>
            </c:spPr>
          </c:dPt>
          <c:dPt>
            <c:idx val="4"/>
            <c:bubble3D val="0"/>
            <c:spPr>
              <a:solidFill>
                <a:srgbClr val="D9FFD9"/>
              </a:solidFill>
            </c:spPr>
          </c:dPt>
          <c:dLbls>
            <c:dLbl>
              <c:idx val="0"/>
              <c:layout>
                <c:manualLayout>
                  <c:x val="1.8543651746247738E-2"/>
                  <c:y val="2.6820988975997202E-3"/>
                </c:manualLayout>
              </c:layout>
              <c:tx>
                <c:rich>
                  <a:bodyPr/>
                  <a:lstStyle/>
                  <a:p>
                    <a:r>
                      <a:rPr lang="sl-SI" sz="2400" b="1" dirty="0" smtClean="0">
                        <a:solidFill>
                          <a:srgbClr val="C00000"/>
                        </a:solidFill>
                      </a:rPr>
                      <a:t>PDS</a:t>
                    </a:r>
                  </a:p>
                  <a:p>
                    <a:r>
                      <a:rPr lang="sl-SI" sz="2400" b="1" dirty="0" smtClean="0">
                        <a:solidFill>
                          <a:srgbClr val="C00000"/>
                        </a:solidFill>
                      </a:rPr>
                      <a:t>(</a:t>
                    </a:r>
                    <a:r>
                      <a:rPr lang="en-US" sz="2400" b="1" dirty="0" smtClean="0">
                        <a:solidFill>
                          <a:srgbClr val="C00000"/>
                        </a:solidFill>
                      </a:rPr>
                      <a:t>4</a:t>
                    </a:r>
                    <a:r>
                      <a:rPr lang="en-US" sz="2400" dirty="0" smtClean="0">
                        <a:solidFill>
                          <a:srgbClr val="C00000"/>
                        </a:solidFill>
                      </a:rPr>
                      <a:t>1</a:t>
                    </a:r>
                    <a:r>
                      <a:rPr lang="sl-SI" sz="2400" dirty="0" smtClean="0">
                        <a:solidFill>
                          <a:srgbClr val="C00000"/>
                        </a:solidFill>
                      </a:rPr>
                      <a:t> %)</a:t>
                    </a:r>
                    <a:endParaRPr lang="sl-SI" sz="2400" dirty="0">
                      <a:solidFill>
                        <a:srgbClr val="C00000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6.2338149658177557E-2"/>
                  <c:y val="-1.9810473603724316E-2"/>
                </c:manualLayout>
              </c:layout>
              <c:tx>
                <c:rich>
                  <a:bodyPr/>
                  <a:lstStyle/>
                  <a:p>
                    <a:r>
                      <a:rPr lang="sl-SI" sz="2000" b="1" dirty="0" smtClean="0"/>
                      <a:t>sadni </a:t>
                    </a:r>
                    <a:r>
                      <a:rPr lang="sl-SI" sz="2000" b="1" dirty="0" err="1" smtClean="0"/>
                      <a:t>soki</a:t>
                    </a:r>
                    <a:endParaRPr lang="sl-SI" sz="2000" b="1" dirty="0" smtClean="0"/>
                  </a:p>
                  <a:p>
                    <a:r>
                      <a:rPr lang="sl-SI" sz="2000" b="1" dirty="0" smtClean="0"/>
                      <a:t>(</a:t>
                    </a:r>
                    <a:r>
                      <a:rPr lang="en-US" sz="2000" b="1" dirty="0" smtClean="0"/>
                      <a:t>6</a:t>
                    </a:r>
                    <a:r>
                      <a:rPr lang="sl-SI" sz="2000" dirty="0" smtClean="0"/>
                      <a:t> %)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6382312822232652E-2"/>
                  <c:y val="-0.12430293359475188"/>
                </c:manualLayout>
              </c:layout>
              <c:tx>
                <c:rich>
                  <a:bodyPr/>
                  <a:lstStyle/>
                  <a:p>
                    <a:pPr>
                      <a:spcAft>
                        <a:spcPts val="600"/>
                      </a:spcAft>
                      <a:defRPr lang="en-US" sz="1400" b="1"/>
                    </a:pPr>
                    <a:r>
                      <a:rPr lang="sl-SI" sz="2000" b="1" dirty="0" smtClean="0"/>
                      <a:t>voda in</a:t>
                    </a:r>
                  </a:p>
                  <a:p>
                    <a:pPr>
                      <a:spcAft>
                        <a:spcPts val="600"/>
                      </a:spcAft>
                      <a:defRPr lang="en-US" sz="1400" b="1"/>
                    </a:pPr>
                    <a:r>
                      <a:rPr lang="sl-SI" sz="2000" b="1" dirty="0" smtClean="0"/>
                      <a:t> mineralna voda</a:t>
                    </a:r>
                  </a:p>
                  <a:p>
                    <a:pPr>
                      <a:spcAft>
                        <a:spcPts val="600"/>
                      </a:spcAft>
                      <a:defRPr lang="en-US" sz="1400" b="1"/>
                    </a:pPr>
                    <a:r>
                      <a:rPr lang="sl-SI" sz="2000" b="1" dirty="0" smtClean="0"/>
                      <a:t>(</a:t>
                    </a:r>
                    <a:r>
                      <a:rPr lang="en-US" sz="2000" b="1" dirty="0" smtClean="0"/>
                      <a:t>4</a:t>
                    </a:r>
                    <a:r>
                      <a:rPr lang="en-US" sz="2000" dirty="0" smtClean="0"/>
                      <a:t>7</a:t>
                    </a:r>
                    <a:r>
                      <a:rPr lang="sl-SI" sz="2000" dirty="0" smtClean="0"/>
                      <a:t> %)</a:t>
                    </a:r>
                    <a:endParaRPr lang="en-US" sz="2000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6333955378216101E-2"/>
                  <c:y val="-2.3394549178020637E-2"/>
                </c:manualLayout>
              </c:layout>
              <c:tx>
                <c:rich>
                  <a:bodyPr/>
                  <a:lstStyle/>
                  <a:p>
                    <a:r>
                      <a:rPr lang="sl-SI" sz="2000" b="1" baseline="0" dirty="0" smtClean="0"/>
                      <a:t>nesladkan čaj</a:t>
                    </a:r>
                  </a:p>
                  <a:p>
                    <a:r>
                      <a:rPr lang="sl-SI" sz="2000" b="1" dirty="0" smtClean="0"/>
                      <a:t>(</a:t>
                    </a:r>
                    <a:r>
                      <a:rPr lang="en-US" sz="2000" b="1" dirty="0" smtClean="0"/>
                      <a:t>2</a:t>
                    </a:r>
                    <a:r>
                      <a:rPr lang="sl-SI" sz="2000" dirty="0" smtClean="0"/>
                      <a:t> %)</a:t>
                    </a:r>
                    <a:endParaRPr lang="en-US" sz="20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.26631469077464698"/>
                  <c:y val="-1.199395034894272E-2"/>
                </c:manualLayout>
              </c:layout>
              <c:tx>
                <c:rich>
                  <a:bodyPr/>
                  <a:lstStyle/>
                  <a:p>
                    <a:r>
                      <a:rPr lang="sl-SI" sz="800" dirty="0" smtClean="0"/>
                      <a:t>nekalorične pijače s</a:t>
                    </a:r>
                    <a:r>
                      <a:rPr lang="sl-SI" sz="800" baseline="0" dirty="0" smtClean="0"/>
                      <a:t> </a:t>
                    </a:r>
                    <a:r>
                      <a:rPr lang="sl-SI" sz="800" dirty="0" smtClean="0"/>
                      <a:t>sintetičnimi sladili</a:t>
                    </a:r>
                  </a:p>
                  <a:p>
                    <a:r>
                      <a:rPr lang="sl-SI" sz="800" b="1" dirty="0" smtClean="0"/>
                      <a:t>(</a:t>
                    </a:r>
                    <a:r>
                      <a:rPr lang="en-US" sz="800" b="1" dirty="0" smtClean="0"/>
                      <a:t>4</a:t>
                    </a:r>
                    <a:r>
                      <a:rPr lang="sl-SI" sz="800" dirty="0" smtClean="0"/>
                      <a:t> %)</a:t>
                    </a:r>
                    <a:endParaRPr lang="en-US" sz="8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lang="en-US" sz="1400" b="1"/>
                </a:pPr>
                <a:endParaRPr lang="sl-S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38100">
                  <a:solidFill>
                    <a:srgbClr val="000000"/>
                  </a:solidFill>
                  <a:prstDash val="solid"/>
                </a:ln>
              </c:spPr>
            </c:leaderLines>
          </c:dLbls>
          <c:cat>
            <c:strRef>
              <c:f>'Dodani %'!$J$64:$J$68</c:f>
              <c:strCache>
                <c:ptCount val="5"/>
                <c:pt idx="0">
                  <c:v>Sugar-sweetened beverages</c:v>
                </c:pt>
                <c:pt idx="1">
                  <c:v>Fruit juice</c:v>
                </c:pt>
                <c:pt idx="2">
                  <c:v>Water and mineral water</c:v>
                </c:pt>
                <c:pt idx="3">
                  <c:v>Tea-unsweetened</c:v>
                </c:pt>
                <c:pt idx="4">
                  <c:v>Non-caloric bev. with synth. sweeteners</c:v>
                </c:pt>
              </c:strCache>
            </c:strRef>
          </c:cat>
          <c:val>
            <c:numRef>
              <c:f>'Dodani %'!$K$64:$K$68</c:f>
              <c:numCache>
                <c:formatCode>General</c:formatCode>
                <c:ptCount val="5"/>
                <c:pt idx="0">
                  <c:v>41</c:v>
                </c:pt>
                <c:pt idx="1">
                  <c:v>6</c:v>
                </c:pt>
                <c:pt idx="2">
                  <c:v>47</c:v>
                </c:pt>
                <c:pt idx="3">
                  <c:v>2</c:v>
                </c:pt>
                <c:pt idx="4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externalData r:id="rId2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0.63536</cdr:x>
      <cdr:y>0.48126</cdr:y>
    </cdr:from>
    <cdr:to>
      <cdr:x>0.69322</cdr:x>
      <cdr:y>0.54366</cdr:y>
    </cdr:to>
    <cdr:sp macro="" textlink="">
      <cdr:nvSpPr>
        <cdr:cNvPr id="3" name="Raven konektor 2"/>
        <cdr:cNvSpPr/>
      </cdr:nvSpPr>
      <cdr:spPr bwMode="auto">
        <a:xfrm xmlns:a="http://schemas.openxmlformats.org/drawingml/2006/main" flipV="1">
          <a:off x="5879102" y="2525972"/>
          <a:ext cx="535346" cy="327546"/>
        </a:xfrm>
        <a:prstGeom xmlns:a="http://schemas.openxmlformats.org/drawingml/2006/main" prst="line">
          <a:avLst/>
        </a:prstGeom>
        <a:solidFill xmlns:a="http://schemas.openxmlformats.org/drawingml/2006/main">
          <a:schemeClr val="accent1"/>
        </a:solidFill>
        <a:ln xmlns:a="http://schemas.openxmlformats.org/drawingml/2006/main" w="38100" cap="flat" cmpd="sng" algn="ctr">
          <a:solidFill>
            <a:srgbClr val="C00000"/>
          </a:solidFill>
          <a:prstDash val="solid"/>
          <a:round/>
          <a:headEnd type="none" w="sm" len="sm"/>
          <a:tailEnd type="none" w="sm" len="sm"/>
        </a:ln>
        <a:effec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sl-SI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7E1958-29F6-4273-8882-E8F36AB1F95C}" type="datetimeFigureOut">
              <a:rPr lang="sl-SI" smtClean="0"/>
              <a:t>28.5.2014</a:t>
            </a:fld>
            <a:endParaRPr lang="sl-S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C8B0CB-7A04-4A04-A56F-89E5E9E648CF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22852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sgkhghj,</a:t>
            </a:r>
            <a:endParaRPr lang="de-DE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5330D41-670A-44A4-A1E6-709AA444E24F}" type="slidenum">
              <a:rPr lang="de-DE" smtClean="0"/>
              <a:pPr/>
              <a:t>2</a:t>
            </a:fld>
            <a:endParaRPr 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sgkhghj,</a:t>
            </a:r>
            <a:endParaRPr lang="de-DE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5330D41-670A-44A4-A1E6-709AA444E24F}" type="slidenum">
              <a:rPr lang="de-DE" smtClean="0"/>
              <a:pPr/>
              <a:t>3</a:t>
            </a:fld>
            <a:endParaRPr lang="de-D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l-SI" dirty="0" smtClean="0"/>
              <a:t>Mercator pomarančni sok: 67 kcal/100 ml; 17,6 g  OH/100 g ; 8,5 g dodanega sladkorja/100 g</a:t>
            </a:r>
          </a:p>
          <a:p>
            <a:r>
              <a:rPr lang="sl-SI" dirty="0" smtClean="0"/>
              <a:t>Slivov sok v pločevinki: 71 kcal/100 ml;  16,5 g  </a:t>
            </a:r>
            <a:r>
              <a:rPr lang="sl-SI" dirty="0" err="1" smtClean="0"/>
              <a:t>dod</a:t>
            </a:r>
            <a:r>
              <a:rPr lang="sl-SI" dirty="0" smtClean="0"/>
              <a:t>. sl/100 ml</a:t>
            </a:r>
          </a:p>
          <a:p>
            <a:r>
              <a:rPr lang="sl-SI" dirty="0" smtClean="0"/>
              <a:t>Grozni sok: 70,63 kcal/100 ml;  16,6 g </a:t>
            </a:r>
            <a:r>
              <a:rPr lang="sl-SI" dirty="0" err="1" smtClean="0"/>
              <a:t>dod</a:t>
            </a:r>
            <a:r>
              <a:rPr lang="sl-SI" dirty="0" smtClean="0"/>
              <a:t>. sl./100 ml</a:t>
            </a:r>
            <a:endParaRPr lang="sl-SI" dirty="0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sgkhghj,</a:t>
            </a:r>
            <a:endParaRPr lang="de-DE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5330D41-670A-44A4-A1E6-709AA444E24F}" type="slidenum">
              <a:rPr lang="de-DE" smtClean="0"/>
              <a:pPr/>
              <a:t>7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002A9-5692-457B-9EEC-E3CD96CCDCDD}" type="datetimeFigureOut">
              <a:rPr lang="sl-SI" smtClean="0"/>
              <a:t>28.5.2014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AEBC0-3EAE-4658-BEBC-BC92C211791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17906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002A9-5692-457B-9EEC-E3CD96CCDCDD}" type="datetimeFigureOut">
              <a:rPr lang="sl-SI" smtClean="0"/>
              <a:t>28.5.2014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AEBC0-3EAE-4658-BEBC-BC92C211791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546985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002A9-5692-457B-9EEC-E3CD96CCDCDD}" type="datetimeFigureOut">
              <a:rPr lang="sl-SI" smtClean="0"/>
              <a:t>28.5.2014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AEBC0-3EAE-4658-BEBC-BC92C211791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593612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002A9-5692-457B-9EEC-E3CD96CCDCDD}" type="datetimeFigureOut">
              <a:rPr lang="sl-SI" smtClean="0"/>
              <a:t>28.5.2014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AEBC0-3EAE-4658-BEBC-BC92C211791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78823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002A9-5692-457B-9EEC-E3CD96CCDCDD}" type="datetimeFigureOut">
              <a:rPr lang="sl-SI" smtClean="0"/>
              <a:t>28.5.2014</a:t>
            </a:fld>
            <a:endParaRPr lang="sl-S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AEBC0-3EAE-4658-BEBC-BC92C211791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237424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002A9-5692-457B-9EEC-E3CD96CCDCDD}" type="datetimeFigureOut">
              <a:rPr lang="sl-SI" smtClean="0"/>
              <a:t>28.5.2014</a:t>
            </a:fld>
            <a:endParaRPr lang="sl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AEBC0-3EAE-4658-BEBC-BC92C211791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239792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002A9-5692-457B-9EEC-E3CD96CCDCDD}" type="datetimeFigureOut">
              <a:rPr lang="sl-SI" smtClean="0"/>
              <a:t>28.5.2014</a:t>
            </a:fld>
            <a:endParaRPr lang="sl-S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AEBC0-3EAE-4658-BEBC-BC92C211791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507328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002A9-5692-457B-9EEC-E3CD96CCDCDD}" type="datetimeFigureOut">
              <a:rPr lang="sl-SI" smtClean="0"/>
              <a:t>28.5.2014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AEBC0-3EAE-4658-BEBC-BC92C211791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236792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002A9-5692-457B-9EEC-E3CD96CCDCDD}" type="datetimeFigureOut">
              <a:rPr lang="sl-SI" smtClean="0"/>
              <a:t>28.5.2014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AEBC0-3EAE-4658-BEBC-BC92C211791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842218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002A9-5692-457B-9EEC-E3CD96CCDCDD}" type="datetimeFigureOut">
              <a:rPr lang="sl-SI" smtClean="0"/>
              <a:t>28.5.2014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AEBC0-3EAE-4658-BEBC-BC92C211791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439661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002A9-5692-457B-9EEC-E3CD96CCDCDD}" type="datetimeFigureOut">
              <a:rPr lang="sl-SI" smtClean="0"/>
              <a:t>28.5.2014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AEBC0-3EAE-4658-BEBC-BC92C211791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148311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/>
          </p:nvPr>
        </p:nvSpPr>
        <p:spPr>
          <a:xfrm>
            <a:off x="306211" y="228600"/>
            <a:ext cx="8669867" cy="6248400"/>
          </a:xfrm>
        </p:spPr>
        <p:txBody>
          <a:bodyPr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0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1"/>
          </p:nvPr>
        </p:nvSpPr>
        <p:spPr>
          <a:xfrm>
            <a:off x="6843889" y="6450014"/>
            <a:ext cx="2133600" cy="407987"/>
          </a:xfrm>
        </p:spPr>
        <p:txBody>
          <a:bodyPr/>
          <a:lstStyle>
            <a:lvl1pPr>
              <a:defRPr/>
            </a:lvl1pPr>
          </a:lstStyle>
          <a:p>
            <a:fld id="{69D4ACA5-A00C-471E-92C7-E9F97230B77E}" type="slidenum">
              <a:rPr lang="sl-SI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36741509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5002A9-5692-457B-9EEC-E3CD96CCDCDD}" type="datetimeFigureOut">
              <a:rPr lang="sl-SI" smtClean="0"/>
              <a:t>28.5.2014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0AEBC0-3EAE-4658-BEBC-BC92C211791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76424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ho.int/mediacentre/news/notes/2014/consultation-sugar-guideline/en/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odazmaga.s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wmf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številke diapozitiva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6C711B7-13BA-4A04-83FA-0856013FE9F3}" type="slidenum">
              <a:rPr lang="sl-SI" smtClean="0"/>
              <a:pPr/>
              <a:t>1</a:t>
            </a:fld>
            <a:endParaRPr lang="sl-SI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2763393"/>
              </p:ext>
            </p:extLst>
          </p:nvPr>
        </p:nvGraphicFramePr>
        <p:xfrm>
          <a:off x="1285551" y="548680"/>
          <a:ext cx="4589193" cy="5796139"/>
        </p:xfrm>
        <a:graphic>
          <a:graphicData uri="http://schemas.openxmlformats.org/drawingml/2006/table">
            <a:tbl>
              <a:tblPr/>
              <a:tblGrid>
                <a:gridCol w="859748"/>
                <a:gridCol w="2312024"/>
                <a:gridCol w="1417421"/>
              </a:tblGrid>
              <a:tr h="218624">
                <a:tc>
                  <a:txBody>
                    <a:bodyPr/>
                    <a:lstStyle/>
                    <a:p>
                      <a:pPr algn="l" fontAlgn="b"/>
                      <a:endParaRPr lang="sl-SI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912" marR="6912" marT="777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D-A-CH</a:t>
                      </a:r>
                    </a:p>
                  </a:txBody>
                  <a:tcPr marL="6912" marR="6912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WHO,2014</a:t>
                      </a:r>
                    </a:p>
                  </a:txBody>
                  <a:tcPr marL="6912" marR="6912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941"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starost</a:t>
                      </a:r>
                    </a:p>
                  </a:txBody>
                  <a:tcPr marL="6912" marR="6912" marT="777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energijski vnos fanti (kcal/dan)</a:t>
                      </a:r>
                    </a:p>
                  </a:txBody>
                  <a:tcPr marL="6912" marR="6912" marT="777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p. sladkor (g/dan)</a:t>
                      </a:r>
                    </a:p>
                  </a:txBody>
                  <a:tcPr marL="6912" marR="6912" marT="777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06941"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1-4 leta</a:t>
                      </a:r>
                    </a:p>
                  </a:txBody>
                  <a:tcPr marL="6912" marR="6912" marT="777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1.100</a:t>
                      </a:r>
                    </a:p>
                  </a:txBody>
                  <a:tcPr marL="6912" marR="6912" marT="777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1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13,4</a:t>
                      </a:r>
                    </a:p>
                  </a:txBody>
                  <a:tcPr marL="6912" marR="6912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793"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4-7 let</a:t>
                      </a:r>
                    </a:p>
                  </a:txBody>
                  <a:tcPr marL="6912" marR="6912" marT="777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1.500</a:t>
                      </a:r>
                    </a:p>
                  </a:txBody>
                  <a:tcPr marL="6912" marR="6912" marT="777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1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18,3</a:t>
                      </a:r>
                    </a:p>
                  </a:txBody>
                  <a:tcPr marL="6912" marR="6912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793"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7-10 let</a:t>
                      </a:r>
                    </a:p>
                  </a:txBody>
                  <a:tcPr marL="6912" marR="6912" marT="777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1.900</a:t>
                      </a:r>
                    </a:p>
                  </a:txBody>
                  <a:tcPr marL="6912" marR="6912" marT="777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1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23,2</a:t>
                      </a:r>
                    </a:p>
                  </a:txBody>
                  <a:tcPr marL="6912" marR="6912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211"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10-13 let</a:t>
                      </a:r>
                    </a:p>
                  </a:txBody>
                  <a:tcPr marL="6912" marR="6912" marT="777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2.300</a:t>
                      </a:r>
                    </a:p>
                  </a:txBody>
                  <a:tcPr marL="6912" marR="6912" marT="777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1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28,0</a:t>
                      </a:r>
                    </a:p>
                  </a:txBody>
                  <a:tcPr marL="6912" marR="6912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211"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13-15 let</a:t>
                      </a:r>
                    </a:p>
                  </a:txBody>
                  <a:tcPr marL="6912" marR="6912" marT="777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2.700</a:t>
                      </a:r>
                    </a:p>
                  </a:txBody>
                  <a:tcPr marL="6912" marR="6912" marT="777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1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32,9</a:t>
                      </a:r>
                    </a:p>
                  </a:txBody>
                  <a:tcPr marL="6912" marR="6912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793"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15-19 let</a:t>
                      </a:r>
                    </a:p>
                  </a:txBody>
                  <a:tcPr marL="6912" marR="6912" marT="777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3.100</a:t>
                      </a:r>
                    </a:p>
                  </a:txBody>
                  <a:tcPr marL="6912" marR="6912" marT="777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1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37,8</a:t>
                      </a:r>
                    </a:p>
                  </a:txBody>
                  <a:tcPr marL="6912" marR="6912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357"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19-25 let</a:t>
                      </a:r>
                    </a:p>
                  </a:txBody>
                  <a:tcPr marL="6912" marR="6912" marT="777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3.000</a:t>
                      </a:r>
                    </a:p>
                  </a:txBody>
                  <a:tcPr marL="6912" marR="6912" marT="777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1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36,6</a:t>
                      </a:r>
                    </a:p>
                  </a:txBody>
                  <a:tcPr marL="6912" marR="6912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793"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25-51 let</a:t>
                      </a:r>
                    </a:p>
                  </a:txBody>
                  <a:tcPr marL="6912" marR="6912" marT="777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2.900</a:t>
                      </a:r>
                    </a:p>
                  </a:txBody>
                  <a:tcPr marL="6912" marR="6912" marT="777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1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35,4</a:t>
                      </a:r>
                    </a:p>
                  </a:txBody>
                  <a:tcPr marL="6912" marR="6912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793"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51-61 let</a:t>
                      </a:r>
                    </a:p>
                  </a:txBody>
                  <a:tcPr marL="6912" marR="6912" marT="777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2.500</a:t>
                      </a:r>
                    </a:p>
                  </a:txBody>
                  <a:tcPr marL="6912" marR="6912" marT="777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1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30,5</a:t>
                      </a:r>
                    </a:p>
                  </a:txBody>
                  <a:tcPr marL="6912" marR="6912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793"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nad 65</a:t>
                      </a:r>
                    </a:p>
                  </a:txBody>
                  <a:tcPr marL="6912" marR="6912" marT="777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2.300</a:t>
                      </a:r>
                    </a:p>
                  </a:txBody>
                  <a:tcPr marL="6912" marR="6912" marT="777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1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28,0</a:t>
                      </a:r>
                    </a:p>
                  </a:txBody>
                  <a:tcPr marL="6912" marR="6912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941">
                <a:tc>
                  <a:txBody>
                    <a:bodyPr/>
                    <a:lstStyle/>
                    <a:p>
                      <a:pPr algn="l" fontAlgn="b"/>
                      <a:endParaRPr lang="sl-SI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912" marR="6912" marT="777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l-SI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912" marR="6912" marT="777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l-SI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912" marR="6912" marT="777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16793">
                <a:tc>
                  <a:txBody>
                    <a:bodyPr/>
                    <a:lstStyle/>
                    <a:p>
                      <a:pPr algn="l" fontAlgn="b"/>
                      <a:endParaRPr lang="sl-SI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912" marR="6912" marT="77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l-SI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912" marR="6912" marT="77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l-SI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912" marR="6912" marT="77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793">
                <a:tc>
                  <a:txBody>
                    <a:bodyPr/>
                    <a:lstStyle/>
                    <a:p>
                      <a:pPr algn="l" fontAlgn="b"/>
                      <a:endParaRPr lang="sl-SI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912" marR="6912" marT="777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D-A-CH</a:t>
                      </a:r>
                    </a:p>
                  </a:txBody>
                  <a:tcPr marL="6912" marR="6912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1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WHO,2014</a:t>
                      </a:r>
                    </a:p>
                  </a:txBody>
                  <a:tcPr marL="6912" marR="6912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793"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starost</a:t>
                      </a:r>
                    </a:p>
                  </a:txBody>
                  <a:tcPr marL="6912" marR="6912" marT="777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energijski vnos dekleta (kcal/dan)</a:t>
                      </a:r>
                    </a:p>
                  </a:txBody>
                  <a:tcPr marL="6912" marR="6912" marT="777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1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p. sladkor (g/dan)</a:t>
                      </a:r>
                    </a:p>
                  </a:txBody>
                  <a:tcPr marL="6912" marR="6912" marT="777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56211"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1-4 leta</a:t>
                      </a:r>
                    </a:p>
                  </a:txBody>
                  <a:tcPr marL="6912" marR="6912" marT="777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1.000</a:t>
                      </a:r>
                    </a:p>
                  </a:txBody>
                  <a:tcPr marL="6912" marR="6912" marT="777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1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12,2</a:t>
                      </a:r>
                    </a:p>
                  </a:txBody>
                  <a:tcPr marL="6912" marR="6912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211"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4-7 let</a:t>
                      </a:r>
                    </a:p>
                  </a:txBody>
                  <a:tcPr marL="6912" marR="6912" marT="777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1.400</a:t>
                      </a:r>
                    </a:p>
                  </a:txBody>
                  <a:tcPr marL="6912" marR="6912" marT="777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1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17,1</a:t>
                      </a:r>
                    </a:p>
                  </a:txBody>
                  <a:tcPr marL="6912" marR="6912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793"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7-10 let</a:t>
                      </a:r>
                    </a:p>
                  </a:txBody>
                  <a:tcPr marL="6912" marR="6912" marT="777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1.700</a:t>
                      </a:r>
                    </a:p>
                  </a:txBody>
                  <a:tcPr marL="6912" marR="6912" marT="777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1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20,7</a:t>
                      </a:r>
                    </a:p>
                  </a:txBody>
                  <a:tcPr marL="6912" marR="6912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211"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10-13 let</a:t>
                      </a:r>
                    </a:p>
                  </a:txBody>
                  <a:tcPr marL="6912" marR="6912" marT="777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2.000</a:t>
                      </a:r>
                    </a:p>
                  </a:txBody>
                  <a:tcPr marL="6912" marR="6912" marT="777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1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24,4</a:t>
                      </a:r>
                    </a:p>
                  </a:txBody>
                  <a:tcPr marL="6912" marR="6912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793"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13-15 let</a:t>
                      </a:r>
                    </a:p>
                  </a:txBody>
                  <a:tcPr marL="6912" marR="6912" marT="777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2.200</a:t>
                      </a:r>
                    </a:p>
                  </a:txBody>
                  <a:tcPr marL="6912" marR="6912" marT="777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26,8</a:t>
                      </a:r>
                    </a:p>
                  </a:txBody>
                  <a:tcPr marL="6912" marR="6912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941"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15-19 let</a:t>
                      </a:r>
                    </a:p>
                  </a:txBody>
                  <a:tcPr marL="6912" marR="6912" marT="777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2.500</a:t>
                      </a:r>
                    </a:p>
                  </a:txBody>
                  <a:tcPr marL="6912" marR="6912" marT="777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30,5</a:t>
                      </a:r>
                    </a:p>
                  </a:txBody>
                  <a:tcPr marL="6912" marR="6912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941"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19-25 let</a:t>
                      </a:r>
                    </a:p>
                  </a:txBody>
                  <a:tcPr marL="6912" marR="6912" marT="777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2.400</a:t>
                      </a:r>
                    </a:p>
                  </a:txBody>
                  <a:tcPr marL="6912" marR="6912" marT="777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29,3</a:t>
                      </a:r>
                    </a:p>
                  </a:txBody>
                  <a:tcPr marL="6912" marR="6912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941"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25-51 let</a:t>
                      </a:r>
                    </a:p>
                  </a:txBody>
                  <a:tcPr marL="6912" marR="6912" marT="777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2.300</a:t>
                      </a:r>
                    </a:p>
                  </a:txBody>
                  <a:tcPr marL="6912" marR="6912" marT="777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1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28,0</a:t>
                      </a:r>
                    </a:p>
                  </a:txBody>
                  <a:tcPr marL="6912" marR="6912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941"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51-61 let</a:t>
                      </a:r>
                    </a:p>
                  </a:txBody>
                  <a:tcPr marL="6912" marR="6912" marT="777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2.000</a:t>
                      </a:r>
                    </a:p>
                  </a:txBody>
                  <a:tcPr marL="6912" marR="6912" marT="777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1" i="0" u="none" strike="noStrike">
                          <a:solidFill>
                            <a:srgbClr val="C00000"/>
                          </a:solidFill>
                          <a:latin typeface="Calibri"/>
                        </a:rPr>
                        <a:t>24,4</a:t>
                      </a:r>
                    </a:p>
                  </a:txBody>
                  <a:tcPr marL="6912" marR="6912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793"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nad 65</a:t>
                      </a:r>
                    </a:p>
                  </a:txBody>
                  <a:tcPr marL="6912" marR="6912" marT="777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1.800</a:t>
                      </a:r>
                    </a:p>
                  </a:txBody>
                  <a:tcPr marL="6912" marR="6912" marT="777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0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22,0</a:t>
                      </a:r>
                    </a:p>
                  </a:txBody>
                  <a:tcPr marL="6912" marR="6912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PoljeZBesedilom 3"/>
          <p:cNvSpPr txBox="1"/>
          <p:nvPr/>
        </p:nvSpPr>
        <p:spPr>
          <a:xfrm>
            <a:off x="-8300" y="46650"/>
            <a:ext cx="81399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2800" b="1" dirty="0" smtClean="0">
                <a:solidFill>
                  <a:srgbClr val="333399"/>
                </a:solidFill>
                <a:latin typeface="+mn-lt"/>
              </a:rPr>
              <a:t>ZGORNJE VREDNOSTI ZA VNOS PROSTIH SLADKORJEV</a:t>
            </a:r>
            <a:endParaRPr lang="sl-SI" sz="2800" b="1" dirty="0">
              <a:solidFill>
                <a:srgbClr val="333399"/>
              </a:solidFill>
              <a:latin typeface="+mn-lt"/>
            </a:endParaRPr>
          </a:p>
        </p:txBody>
      </p:sp>
      <p:sp>
        <p:nvSpPr>
          <p:cNvPr id="5" name="PoljeZBesedilom 4"/>
          <p:cNvSpPr txBox="1"/>
          <p:nvPr/>
        </p:nvSpPr>
        <p:spPr>
          <a:xfrm>
            <a:off x="190759" y="6460676"/>
            <a:ext cx="89532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sl-SI" sz="1200" baseline="30000" dirty="0" smtClean="0">
                <a:solidFill>
                  <a:srgbClr val="333399"/>
                </a:solidFill>
              </a:rPr>
              <a:t>1 </a:t>
            </a:r>
            <a:r>
              <a:rPr lang="sl-SI" sz="1200" dirty="0" smtClean="0">
                <a:solidFill>
                  <a:srgbClr val="333399"/>
                </a:solidFill>
              </a:rPr>
              <a:t>D-A-CH Referenčne vrednosti za vnos hranil”, Lj, MZZ, 2004, </a:t>
            </a:r>
            <a:r>
              <a:rPr lang="sl-SI" sz="1200" baseline="30000" dirty="0" smtClean="0">
                <a:solidFill>
                  <a:srgbClr val="333399"/>
                </a:solidFill>
                <a:latin typeface="Times New Roman" pitchFamily="18" charset="0"/>
              </a:rPr>
              <a:t>2</a:t>
            </a:r>
            <a:r>
              <a:rPr lang="sl-SI" sz="1200" dirty="0" smtClean="0">
                <a:solidFill>
                  <a:srgbClr val="333399"/>
                </a:solidFill>
                <a:latin typeface="Times New Roman" pitchFamily="18" charset="0"/>
              </a:rPr>
              <a:t>WHO </a:t>
            </a:r>
            <a:r>
              <a:rPr lang="en-US" sz="1200" dirty="0" smtClean="0">
                <a:solidFill>
                  <a:srgbClr val="333399"/>
                </a:solidFill>
                <a:latin typeface="Times New Roman" pitchFamily="18" charset="0"/>
              </a:rPr>
              <a:t>Draft Guideline: Sugars intake for adults and children</a:t>
            </a:r>
            <a:r>
              <a:rPr lang="sl-SI" sz="1200" dirty="0" smtClean="0">
                <a:solidFill>
                  <a:srgbClr val="333399"/>
                </a:solidFill>
                <a:latin typeface="Times New Roman" pitchFamily="18" charset="0"/>
              </a:rPr>
              <a:t>, marec, 2014  (</a:t>
            </a:r>
            <a:r>
              <a:rPr lang="sl-SI" sz="1200" dirty="0" smtClean="0">
                <a:solidFill>
                  <a:srgbClr val="333399"/>
                </a:solidFill>
                <a:latin typeface="Times New Roman" pitchFamily="18" charset="0"/>
                <a:hlinkClick r:id="rId2"/>
              </a:rPr>
              <a:t>h</a:t>
            </a:r>
            <a:r>
              <a:rPr lang="en-GB" sz="1200" dirty="0" smtClean="0">
                <a:solidFill>
                  <a:srgbClr val="333399"/>
                </a:solidFill>
                <a:latin typeface="Times New Roman" pitchFamily="18" charset="0"/>
                <a:hlinkClick r:id="rId2"/>
              </a:rPr>
              <a:t>ttp://www.who.int/mediacentre/news/notes/2014/consultation-sugar-guideline/en/</a:t>
            </a:r>
            <a:r>
              <a:rPr lang="sl-SI" sz="1200" dirty="0" smtClean="0">
                <a:solidFill>
                  <a:srgbClr val="333399"/>
                </a:solidFill>
                <a:latin typeface="Times New Roman" pitchFamily="18" charset="0"/>
              </a:rPr>
              <a:t>)</a:t>
            </a:r>
            <a:endParaRPr lang="sl-SI" sz="1200" dirty="0"/>
          </a:p>
        </p:txBody>
      </p:sp>
      <p:sp>
        <p:nvSpPr>
          <p:cNvPr id="6" name="PoljeZBesedilom 5"/>
          <p:cNvSpPr txBox="1"/>
          <p:nvPr/>
        </p:nvSpPr>
        <p:spPr>
          <a:xfrm>
            <a:off x="7282025" y="4898572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l-SI" sz="1400" dirty="0"/>
          </a:p>
        </p:txBody>
      </p:sp>
    </p:spTree>
    <p:extLst>
      <p:ext uri="{BB962C8B-B14F-4D97-AF65-F5344CB8AC3E}">
        <p14:creationId xmlns:p14="http://schemas.microsoft.com/office/powerpoint/2010/main" val="3243551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grada številke diapozitiva 2"/>
          <p:cNvSpPr>
            <a:spLocks noGrp="1"/>
          </p:cNvSpPr>
          <p:nvPr>
            <p:ph type="sldNum" sz="quarter" idx="11"/>
          </p:nvPr>
        </p:nvSpPr>
        <p:spPr>
          <a:xfrm>
            <a:off x="5068711" y="5365668"/>
            <a:ext cx="4075289" cy="1219200"/>
          </a:xfrm>
        </p:spPr>
        <p:txBody>
          <a:bodyPr/>
          <a:lstStyle/>
          <a:p>
            <a:pPr algn="just"/>
            <a:r>
              <a:rPr lang="sl-SI" sz="1600" dirty="0" smtClean="0"/>
              <a:t>Fidler Mis, Fras; Voda zmaga! Zmanjšanje</a:t>
            </a:r>
          </a:p>
          <a:p>
            <a:pPr algn="just"/>
            <a:r>
              <a:rPr lang="pl-PL" sz="1600" dirty="0" smtClean="0"/>
              <a:t>pitja pija č z dodanim sladkorjem pri otrocih,</a:t>
            </a:r>
          </a:p>
          <a:p>
            <a:pPr algn="just"/>
            <a:r>
              <a:rPr lang="sl-SI" sz="1600" dirty="0" smtClean="0"/>
              <a:t>mladostnikih in ogroženih odraslih. </a:t>
            </a:r>
          </a:p>
          <a:p>
            <a:pPr algn="just"/>
            <a:r>
              <a:rPr lang="sl-SI" sz="1600" dirty="0" smtClean="0"/>
              <a:t>http</a:t>
            </a:r>
            <a:r>
              <a:rPr lang="sl-SI" sz="1600" dirty="0" smtClean="0">
                <a:solidFill>
                  <a:schemeClr val="accent2"/>
                </a:solidFill>
              </a:rPr>
              <a:t>://</a:t>
            </a:r>
            <a:r>
              <a:rPr lang="sl-SI" sz="1600" dirty="0" smtClean="0">
                <a:solidFill>
                  <a:schemeClr val="accent2"/>
                </a:solidFill>
                <a:hlinkClick r:id="rId3"/>
              </a:rPr>
              <a:t>www.vodazmaga.si</a:t>
            </a:r>
            <a:endParaRPr lang="sl-SI" sz="1600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8693" y="866900"/>
            <a:ext cx="4223650" cy="5577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17098" y="914400"/>
            <a:ext cx="4454060" cy="4393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PoljeZBesedilom 5"/>
          <p:cNvSpPr txBox="1"/>
          <p:nvPr/>
        </p:nvSpPr>
        <p:spPr>
          <a:xfrm>
            <a:off x="394482" y="142506"/>
            <a:ext cx="78724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2400" b="1" dirty="0" smtClean="0">
                <a:solidFill>
                  <a:srgbClr val="333399"/>
                </a:solidFill>
                <a:latin typeface="+mn-lt"/>
              </a:rPr>
              <a:t>VSEBNOST SLADKORJA V 1/2 LITRA PDS IN SADNIH SOKOVIH</a:t>
            </a:r>
            <a:endParaRPr lang="sl-SI" sz="2400" dirty="0">
              <a:solidFill>
                <a:srgbClr val="333399"/>
              </a:solidFill>
              <a:latin typeface="+mn-lt"/>
            </a:endParaRPr>
          </a:p>
        </p:txBody>
      </p:sp>
      <p:sp>
        <p:nvSpPr>
          <p:cNvPr id="8" name="Puščica dol 7"/>
          <p:cNvSpPr/>
          <p:nvPr/>
        </p:nvSpPr>
        <p:spPr bwMode="auto">
          <a:xfrm>
            <a:off x="4634016" y="5189517"/>
            <a:ext cx="295564" cy="1353788"/>
          </a:xfrm>
          <a:prstGeom prst="downArrow">
            <a:avLst/>
          </a:prstGeom>
          <a:solidFill>
            <a:srgbClr val="C0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l-SI" sz="5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PoljeZBesedilom 8"/>
          <p:cNvSpPr txBox="1"/>
          <p:nvPr/>
        </p:nvSpPr>
        <p:spPr>
          <a:xfrm>
            <a:off x="251520" y="6488668"/>
            <a:ext cx="8892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Glavni sladkorji v sadnih sokovih: saharoza, glukoza, fruktoza in </a:t>
            </a:r>
            <a:r>
              <a:rPr lang="sl-SI" sz="18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sorbitol</a:t>
            </a:r>
            <a:r>
              <a:rPr lang="sl-SI" sz="1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</a:t>
            </a:r>
            <a:endParaRPr lang="sl-SI" sz="1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143752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68867" y="161707"/>
            <a:ext cx="7933267" cy="943194"/>
          </a:xfrm>
        </p:spPr>
        <p:txBody>
          <a:bodyPr>
            <a:normAutofit fontScale="90000"/>
          </a:bodyPr>
          <a:lstStyle/>
          <a:p>
            <a:r>
              <a:rPr lang="sl-SI" sz="2800" b="1" kern="1200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VRSTE IN DELEŽI POPITIH PIJAČ </a:t>
            </a:r>
            <a:br>
              <a:rPr lang="sl-SI" sz="2800" b="1" kern="1200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</a:br>
            <a:r>
              <a:rPr lang="sl-SI" sz="2800" b="1" kern="1200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PRI 15-16 LETNIH FANTIH (n = 1.214) V SLOVENIJI </a:t>
            </a:r>
            <a:endParaRPr lang="sl-SI" sz="2800" dirty="0">
              <a:latin typeface="+mn-lt"/>
            </a:endParaRPr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1"/>
          </p:nvPr>
        </p:nvSpPr>
        <p:spPr>
          <a:xfrm>
            <a:off x="6843889" y="5928997"/>
            <a:ext cx="2133600" cy="407987"/>
          </a:xfrm>
        </p:spPr>
        <p:txBody>
          <a:bodyPr/>
          <a:lstStyle/>
          <a:p>
            <a:pPr>
              <a:defRPr/>
            </a:pPr>
            <a:fld id="{CB0CE3AF-9275-4F40-9BEA-497A409B9DBA}" type="slidenum">
              <a:rPr lang="sl-SI" smtClean="0"/>
              <a:pPr>
                <a:defRPr/>
              </a:pPr>
              <a:t>3</a:t>
            </a:fld>
            <a:endParaRPr lang="sl-SI"/>
          </a:p>
        </p:txBody>
      </p:sp>
      <p:graphicFrame>
        <p:nvGraphicFramePr>
          <p:cNvPr id="5" name="Ograda vsebine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3411928"/>
              </p:ext>
            </p:extLst>
          </p:nvPr>
        </p:nvGraphicFramePr>
        <p:xfrm>
          <a:off x="485254" y="1088282"/>
          <a:ext cx="8225052" cy="52487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Pravokotnik 5"/>
          <p:cNvSpPr/>
          <p:nvPr/>
        </p:nvSpPr>
        <p:spPr>
          <a:xfrm>
            <a:off x="4396573" y="1496405"/>
            <a:ext cx="2724244" cy="76944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sl-SI" sz="2200" dirty="0" smtClean="0">
                <a:latin typeface="+mj-lt"/>
              </a:rPr>
              <a:t>nekalorične pijače s sladili (6%)</a:t>
            </a:r>
          </a:p>
        </p:txBody>
      </p:sp>
      <p:sp>
        <p:nvSpPr>
          <p:cNvPr id="7" name="Pravokotnik 6"/>
          <p:cNvSpPr/>
          <p:nvPr/>
        </p:nvSpPr>
        <p:spPr>
          <a:xfrm>
            <a:off x="6168025" y="2822390"/>
            <a:ext cx="15839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1" hangingPunct="1">
              <a:defRPr/>
            </a:pPr>
            <a:r>
              <a:rPr lang="sl-SI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PDS</a:t>
            </a:r>
          </a:p>
          <a:p>
            <a:pPr algn="l" eaLnBrk="1" hangingPunct="1">
              <a:defRPr/>
            </a:pPr>
            <a:r>
              <a:rPr lang="sl-SI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44%</a:t>
            </a:r>
            <a:endParaRPr lang="sl-SI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8" name="Desni zaviti oklepaj 7"/>
          <p:cNvSpPr/>
          <p:nvPr/>
        </p:nvSpPr>
        <p:spPr bwMode="auto">
          <a:xfrm>
            <a:off x="7036175" y="2099354"/>
            <a:ext cx="424599" cy="3993081"/>
          </a:xfrm>
          <a:prstGeom prst="rightBrace">
            <a:avLst>
              <a:gd name="adj1" fmla="val 8333"/>
              <a:gd name="adj2" fmla="val 5000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l-SI" sz="5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PoljeZBesedilom 8"/>
          <p:cNvSpPr txBox="1"/>
          <p:nvPr/>
        </p:nvSpPr>
        <p:spPr>
          <a:xfrm>
            <a:off x="7465801" y="3559665"/>
            <a:ext cx="1532621" cy="1200329"/>
          </a:xfrm>
          <a:prstGeom prst="rect">
            <a:avLst/>
          </a:prstGeom>
          <a:noFill/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l-SI" sz="2400" b="1" dirty="0" smtClean="0">
                <a:solidFill>
                  <a:srgbClr val="C00000"/>
                </a:solidFill>
              </a:rPr>
              <a:t>pijače s sladkorjem 51%</a:t>
            </a:r>
            <a:endParaRPr lang="sl-SI" sz="2400" b="1" dirty="0">
              <a:solidFill>
                <a:srgbClr val="C00000"/>
              </a:solidFill>
            </a:endParaRPr>
          </a:p>
        </p:txBody>
      </p:sp>
      <p:sp>
        <p:nvSpPr>
          <p:cNvPr id="3" name="PoljeZBesedilom 2"/>
          <p:cNvSpPr txBox="1"/>
          <p:nvPr/>
        </p:nvSpPr>
        <p:spPr>
          <a:xfrm>
            <a:off x="4387616" y="3189743"/>
            <a:ext cx="1569660" cy="11541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2300" b="1" dirty="0" smtClean="0"/>
              <a:t>6,8 dcl/dan</a:t>
            </a:r>
          </a:p>
          <a:p>
            <a:r>
              <a:rPr lang="sl-SI" sz="2300" b="1" dirty="0" smtClean="0"/>
              <a:t>=</a:t>
            </a:r>
          </a:p>
          <a:p>
            <a:r>
              <a:rPr lang="sl-SI" sz="2300" b="1" dirty="0" smtClean="0"/>
              <a:t>248 l/leto</a:t>
            </a:r>
            <a:endParaRPr lang="sl-SI" sz="2300" b="1" dirty="0"/>
          </a:p>
        </p:txBody>
      </p:sp>
      <p:sp>
        <p:nvSpPr>
          <p:cNvPr id="10" name="PoljeZBesedilom 9"/>
          <p:cNvSpPr txBox="1"/>
          <p:nvPr/>
        </p:nvSpPr>
        <p:spPr>
          <a:xfrm>
            <a:off x="0" y="6315738"/>
            <a:ext cx="85754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sl-SI" sz="1400" dirty="0">
                <a:solidFill>
                  <a:srgbClr val="333399"/>
                </a:solidFill>
                <a:latin typeface="+mn-lt"/>
              </a:rPr>
              <a:t>Kobe, Štimec, Hlastan-Ribič, Fidler Mis, Food </a:t>
            </a:r>
            <a:r>
              <a:rPr lang="sl-SI" sz="1400" dirty="0" err="1">
                <a:solidFill>
                  <a:srgbClr val="333399"/>
                </a:solidFill>
                <a:latin typeface="+mn-lt"/>
              </a:rPr>
              <a:t>intake</a:t>
            </a:r>
            <a:r>
              <a:rPr lang="sl-SI" sz="1400" dirty="0">
                <a:solidFill>
                  <a:srgbClr val="333399"/>
                </a:solidFill>
                <a:latin typeface="+mn-lt"/>
              </a:rPr>
              <a:t> in </a:t>
            </a:r>
            <a:r>
              <a:rPr lang="sl-SI" sz="1400" dirty="0" err="1">
                <a:solidFill>
                  <a:srgbClr val="333399"/>
                </a:solidFill>
                <a:latin typeface="+mn-lt"/>
              </a:rPr>
              <a:t>Slovenian</a:t>
            </a:r>
            <a:r>
              <a:rPr lang="sl-SI" sz="1400" dirty="0">
                <a:solidFill>
                  <a:srgbClr val="333399"/>
                </a:solidFill>
                <a:latin typeface="+mn-lt"/>
              </a:rPr>
              <a:t> adolescents and </a:t>
            </a:r>
            <a:r>
              <a:rPr lang="sl-SI" sz="1400" dirty="0" err="1">
                <a:solidFill>
                  <a:srgbClr val="333399"/>
                </a:solidFill>
                <a:latin typeface="+mn-lt"/>
              </a:rPr>
              <a:t>adherence</a:t>
            </a:r>
            <a:r>
              <a:rPr lang="sl-SI" sz="1400" dirty="0">
                <a:solidFill>
                  <a:srgbClr val="333399"/>
                </a:solidFill>
                <a:latin typeface="+mn-lt"/>
              </a:rPr>
              <a:t> to the OMD: a </a:t>
            </a:r>
            <a:r>
              <a:rPr lang="sl-SI" sz="1400" dirty="0" err="1">
                <a:solidFill>
                  <a:srgbClr val="333399"/>
                </a:solidFill>
                <a:latin typeface="+mn-lt"/>
              </a:rPr>
              <a:t>nationally</a:t>
            </a:r>
            <a:r>
              <a:rPr lang="sl-SI" sz="1400" dirty="0">
                <a:solidFill>
                  <a:srgbClr val="333399"/>
                </a:solidFill>
                <a:latin typeface="+mn-lt"/>
              </a:rPr>
              <a:t> </a:t>
            </a:r>
            <a:r>
              <a:rPr lang="sl-SI" sz="1400" dirty="0" err="1">
                <a:solidFill>
                  <a:srgbClr val="333399"/>
                </a:solidFill>
                <a:latin typeface="+mn-lt"/>
              </a:rPr>
              <a:t>representative</a:t>
            </a:r>
            <a:r>
              <a:rPr lang="sl-SI" sz="1400" dirty="0">
                <a:solidFill>
                  <a:srgbClr val="333399"/>
                </a:solidFill>
                <a:latin typeface="+mn-lt"/>
              </a:rPr>
              <a:t> </a:t>
            </a:r>
            <a:r>
              <a:rPr lang="sl-SI" sz="1400" dirty="0" err="1">
                <a:solidFill>
                  <a:srgbClr val="333399"/>
                </a:solidFill>
                <a:latin typeface="+mn-lt"/>
              </a:rPr>
              <a:t>study</a:t>
            </a:r>
            <a:r>
              <a:rPr lang="sl-SI" sz="1400" dirty="0">
                <a:solidFill>
                  <a:srgbClr val="333399"/>
                </a:solidFill>
                <a:latin typeface="+mn-lt"/>
              </a:rPr>
              <a:t>. </a:t>
            </a:r>
            <a:r>
              <a:rPr lang="en-US" sz="1400" i="1" dirty="0" smtClean="0">
                <a:solidFill>
                  <a:srgbClr val="333399"/>
                </a:solidFill>
                <a:latin typeface="+mn-lt"/>
              </a:rPr>
              <a:t>Public Health Nutr. </a:t>
            </a:r>
            <a:r>
              <a:rPr lang="en-US" sz="1400" dirty="0" smtClean="0">
                <a:solidFill>
                  <a:srgbClr val="333399"/>
                </a:solidFill>
                <a:latin typeface="+mn-lt"/>
              </a:rPr>
              <a:t>2012 Apr;15(4):600-8</a:t>
            </a:r>
            <a:endParaRPr lang="sl-SI" sz="1400" dirty="0">
              <a:solidFill>
                <a:srgbClr val="333399"/>
              </a:solidFill>
              <a:latin typeface="+mn-lt"/>
            </a:endParaRPr>
          </a:p>
        </p:txBody>
      </p:sp>
      <p:sp>
        <p:nvSpPr>
          <p:cNvPr id="11" name="AutoShape 2" descr="http://www.exodus.si/files/slovenija4-prevajanje-zastava.gif"/>
          <p:cNvSpPr>
            <a:spLocks noChangeAspect="1" noChangeArrowheads="1"/>
          </p:cNvSpPr>
          <p:nvPr/>
        </p:nvSpPr>
        <p:spPr bwMode="auto">
          <a:xfrm>
            <a:off x="138289" y="-1143000"/>
            <a:ext cx="4233333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98906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grada številke diapoz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0CE3AF-9275-4F40-9BEA-497A409B9DBA}" type="slidenum">
              <a:rPr lang="sl-SI" smtClean="0"/>
              <a:pPr>
                <a:defRPr/>
              </a:pPr>
              <a:t>4</a:t>
            </a:fld>
            <a:endParaRPr lang="sl-SI"/>
          </a:p>
        </p:txBody>
      </p:sp>
      <p:graphicFrame>
        <p:nvGraphicFramePr>
          <p:cNvPr id="7" name="Grafikon 6"/>
          <p:cNvGraphicFramePr/>
          <p:nvPr>
            <p:extLst>
              <p:ext uri="{D42A27DB-BD31-4B8C-83A1-F6EECF244321}">
                <p14:modId xmlns:p14="http://schemas.microsoft.com/office/powerpoint/2010/main" val="387643982"/>
              </p:ext>
            </p:extLst>
          </p:nvPr>
        </p:nvGraphicFramePr>
        <p:xfrm>
          <a:off x="400336" y="128091"/>
          <a:ext cx="8564728" cy="67488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PoljeZBesedilom 7"/>
          <p:cNvSpPr txBox="1"/>
          <p:nvPr/>
        </p:nvSpPr>
        <p:spPr>
          <a:xfrm>
            <a:off x="5046638" y="1056137"/>
            <a:ext cx="2220037" cy="70788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l-SI" sz="2000" dirty="0" smtClean="0"/>
              <a:t>nekalorične pijače s </a:t>
            </a:r>
          </a:p>
          <a:p>
            <a:r>
              <a:rPr lang="sl-SI" sz="2000" dirty="0" smtClean="0"/>
              <a:t>sladili (4 %)</a:t>
            </a:r>
            <a:endParaRPr lang="sl-SI" sz="2000" dirty="0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51219" y="39956"/>
            <a:ext cx="8992781" cy="1033153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sl-SI" sz="2800" b="1" kern="1200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VRSTE IN DELEŽI POPITIH PIJAČ </a:t>
            </a:r>
            <a:br>
              <a:rPr lang="sl-SI" sz="2800" b="1" kern="1200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</a:br>
            <a:r>
              <a:rPr lang="sl-SI" sz="2800" b="1" kern="1200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PRI  15-16 LETNIH DEKLETIH (n = 1.010) V SLOVENIJI</a:t>
            </a:r>
            <a:r>
              <a:rPr lang="sl-SI" sz="2800" dirty="0" smtClean="0">
                <a:solidFill>
                  <a:srgbClr val="333399"/>
                </a:solidFill>
                <a:latin typeface="+mn-lt"/>
              </a:rPr>
              <a:t/>
            </a:r>
            <a:br>
              <a:rPr lang="sl-SI" sz="2800" dirty="0" smtClean="0">
                <a:solidFill>
                  <a:srgbClr val="333399"/>
                </a:solidFill>
                <a:latin typeface="+mn-lt"/>
              </a:rPr>
            </a:br>
            <a:endParaRPr lang="sl-SI" sz="2800" dirty="0">
              <a:latin typeface="+mn-lt"/>
            </a:endParaRPr>
          </a:p>
        </p:txBody>
      </p:sp>
      <p:sp>
        <p:nvSpPr>
          <p:cNvPr id="10" name="Desni zaviti oklepaj 9"/>
          <p:cNvSpPr/>
          <p:nvPr/>
        </p:nvSpPr>
        <p:spPr bwMode="auto">
          <a:xfrm>
            <a:off x="6914860" y="2044330"/>
            <a:ext cx="558048" cy="4157331"/>
          </a:xfrm>
          <a:prstGeom prst="rightBrace">
            <a:avLst>
              <a:gd name="adj1" fmla="val 8333"/>
              <a:gd name="adj2" fmla="val 5000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l-SI" sz="5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PoljeZBesedilom 10"/>
          <p:cNvSpPr txBox="1"/>
          <p:nvPr/>
        </p:nvSpPr>
        <p:spPr>
          <a:xfrm>
            <a:off x="7218880" y="3549557"/>
            <a:ext cx="1738854" cy="1200329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l-SI" sz="2400" b="1" dirty="0" smtClean="0">
                <a:solidFill>
                  <a:srgbClr val="C00000"/>
                </a:solidFill>
              </a:rPr>
              <a:t>pijače s sladkorjem 47%</a:t>
            </a:r>
            <a:endParaRPr lang="sl-SI" sz="2400" b="1" dirty="0">
              <a:solidFill>
                <a:srgbClr val="C00000"/>
              </a:solidFill>
            </a:endParaRPr>
          </a:p>
        </p:txBody>
      </p:sp>
      <p:sp>
        <p:nvSpPr>
          <p:cNvPr id="9" name="PoljeZBesedilom 8"/>
          <p:cNvSpPr txBox="1"/>
          <p:nvPr/>
        </p:nvSpPr>
        <p:spPr>
          <a:xfrm>
            <a:off x="4379544" y="2958720"/>
            <a:ext cx="163743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2800" b="1" dirty="0" smtClean="0"/>
              <a:t>7,2 dcl</a:t>
            </a:r>
          </a:p>
          <a:p>
            <a:r>
              <a:rPr lang="sl-SI" sz="2800" b="1" dirty="0" smtClean="0"/>
              <a:t>=</a:t>
            </a:r>
            <a:br>
              <a:rPr lang="sl-SI" sz="2800" b="1" dirty="0" smtClean="0"/>
            </a:br>
            <a:r>
              <a:rPr lang="sl-SI" sz="2800" b="1" dirty="0" smtClean="0"/>
              <a:t>262 l/leto</a:t>
            </a:r>
            <a:endParaRPr lang="sl-SI" sz="2800" b="1" dirty="0"/>
          </a:p>
        </p:txBody>
      </p:sp>
      <p:sp>
        <p:nvSpPr>
          <p:cNvPr id="12" name="PoljeZBesedilom 11"/>
          <p:cNvSpPr txBox="1"/>
          <p:nvPr/>
        </p:nvSpPr>
        <p:spPr>
          <a:xfrm>
            <a:off x="16934" y="6353838"/>
            <a:ext cx="85754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sl-SI" sz="1400" dirty="0">
                <a:solidFill>
                  <a:srgbClr val="333399"/>
                </a:solidFill>
                <a:latin typeface="+mn-lt"/>
              </a:rPr>
              <a:t>Kobe, Štimec, Hlastan-Ribič, Fidler Mis, Food </a:t>
            </a:r>
            <a:r>
              <a:rPr lang="sl-SI" sz="1400" dirty="0" err="1">
                <a:solidFill>
                  <a:srgbClr val="333399"/>
                </a:solidFill>
                <a:latin typeface="+mn-lt"/>
              </a:rPr>
              <a:t>intake</a:t>
            </a:r>
            <a:r>
              <a:rPr lang="sl-SI" sz="1400" dirty="0">
                <a:solidFill>
                  <a:srgbClr val="333399"/>
                </a:solidFill>
                <a:latin typeface="+mn-lt"/>
              </a:rPr>
              <a:t> in </a:t>
            </a:r>
            <a:r>
              <a:rPr lang="sl-SI" sz="1400" dirty="0" err="1">
                <a:solidFill>
                  <a:srgbClr val="333399"/>
                </a:solidFill>
                <a:latin typeface="+mn-lt"/>
              </a:rPr>
              <a:t>Slovenian</a:t>
            </a:r>
            <a:r>
              <a:rPr lang="sl-SI" sz="1400" dirty="0">
                <a:solidFill>
                  <a:srgbClr val="333399"/>
                </a:solidFill>
                <a:latin typeface="+mn-lt"/>
              </a:rPr>
              <a:t> adolescents and </a:t>
            </a:r>
            <a:r>
              <a:rPr lang="sl-SI" sz="1400" dirty="0" err="1">
                <a:solidFill>
                  <a:srgbClr val="333399"/>
                </a:solidFill>
                <a:latin typeface="+mn-lt"/>
              </a:rPr>
              <a:t>adherence</a:t>
            </a:r>
            <a:r>
              <a:rPr lang="sl-SI" sz="1400" dirty="0">
                <a:solidFill>
                  <a:srgbClr val="333399"/>
                </a:solidFill>
                <a:latin typeface="+mn-lt"/>
              </a:rPr>
              <a:t> to the OMD: a </a:t>
            </a:r>
            <a:r>
              <a:rPr lang="sl-SI" sz="1400" dirty="0" err="1">
                <a:solidFill>
                  <a:srgbClr val="333399"/>
                </a:solidFill>
                <a:latin typeface="+mn-lt"/>
              </a:rPr>
              <a:t>nationally</a:t>
            </a:r>
            <a:r>
              <a:rPr lang="sl-SI" sz="1400" dirty="0">
                <a:solidFill>
                  <a:srgbClr val="333399"/>
                </a:solidFill>
                <a:latin typeface="+mn-lt"/>
              </a:rPr>
              <a:t> </a:t>
            </a:r>
            <a:r>
              <a:rPr lang="sl-SI" sz="1400" dirty="0" err="1">
                <a:solidFill>
                  <a:srgbClr val="333399"/>
                </a:solidFill>
                <a:latin typeface="+mn-lt"/>
              </a:rPr>
              <a:t>representative</a:t>
            </a:r>
            <a:r>
              <a:rPr lang="sl-SI" sz="1400" dirty="0">
                <a:solidFill>
                  <a:srgbClr val="333399"/>
                </a:solidFill>
                <a:latin typeface="+mn-lt"/>
              </a:rPr>
              <a:t> </a:t>
            </a:r>
            <a:r>
              <a:rPr lang="sl-SI" sz="1400" dirty="0" err="1">
                <a:solidFill>
                  <a:srgbClr val="333399"/>
                </a:solidFill>
                <a:latin typeface="+mn-lt"/>
              </a:rPr>
              <a:t>study</a:t>
            </a:r>
            <a:r>
              <a:rPr lang="sl-SI" sz="1400" dirty="0">
                <a:solidFill>
                  <a:srgbClr val="333399"/>
                </a:solidFill>
                <a:latin typeface="+mn-lt"/>
              </a:rPr>
              <a:t>. </a:t>
            </a:r>
            <a:r>
              <a:rPr lang="en-US" sz="1400" i="1" dirty="0" smtClean="0">
                <a:solidFill>
                  <a:srgbClr val="333399"/>
                </a:solidFill>
                <a:latin typeface="+mn-lt"/>
              </a:rPr>
              <a:t>Public Health Nutr. </a:t>
            </a:r>
            <a:r>
              <a:rPr lang="en-US" sz="1400" dirty="0" smtClean="0">
                <a:solidFill>
                  <a:srgbClr val="333399"/>
                </a:solidFill>
                <a:latin typeface="+mn-lt"/>
              </a:rPr>
              <a:t>2012 Apr;15(4):600-8</a:t>
            </a:r>
            <a:endParaRPr lang="sl-SI" sz="1400" dirty="0">
              <a:solidFill>
                <a:srgbClr val="333399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40979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grada številke diapoz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0CE3AF-9275-4F40-9BEA-497A409B9DBA}" type="slidenum">
              <a:rPr lang="sl-SI" smtClean="0"/>
              <a:pPr>
                <a:defRPr/>
              </a:pPr>
              <a:t>5</a:t>
            </a:fld>
            <a:endParaRPr lang="sl-SI"/>
          </a:p>
        </p:txBody>
      </p:sp>
      <p:sp>
        <p:nvSpPr>
          <p:cNvPr id="9" name="Pravokotnik 8"/>
          <p:cNvSpPr/>
          <p:nvPr/>
        </p:nvSpPr>
        <p:spPr bwMode="auto">
          <a:xfrm>
            <a:off x="1004322" y="1035270"/>
            <a:ext cx="1681656" cy="5297213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l-SI" sz="5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Pravokotnik 9"/>
          <p:cNvSpPr/>
          <p:nvPr/>
        </p:nvSpPr>
        <p:spPr bwMode="auto">
          <a:xfrm>
            <a:off x="1401380" y="788276"/>
            <a:ext cx="6586483" cy="94593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sl-SI" smtClean="0"/>
          </a:p>
        </p:txBody>
      </p:sp>
      <p:sp>
        <p:nvSpPr>
          <p:cNvPr id="7" name="PoljeZBesedilom 6"/>
          <p:cNvSpPr txBox="1"/>
          <p:nvPr/>
        </p:nvSpPr>
        <p:spPr>
          <a:xfrm>
            <a:off x="334340" y="2074994"/>
            <a:ext cx="81260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sl-SI" sz="2400" dirty="0" smtClean="0">
                <a:latin typeface="+mn-lt"/>
              </a:rPr>
              <a:t>Prosti sladkor zaužit s:</a:t>
            </a:r>
            <a:br>
              <a:rPr lang="sl-SI" sz="2400" dirty="0" smtClean="0">
                <a:latin typeface="+mn-lt"/>
              </a:rPr>
            </a:br>
            <a:r>
              <a:rPr lang="sl-SI" sz="2400" dirty="0" smtClean="0">
                <a:latin typeface="+mn-lt"/>
              </a:rPr>
              <a:t>- </a:t>
            </a:r>
            <a:r>
              <a:rPr lang="sl-SI" sz="2400" dirty="0" smtClean="0">
                <a:latin typeface="+mn-lt"/>
              </a:rPr>
              <a:t>pijačami z dodanimi sladkorji: 25 kg(sladkor v tekoči obliki!)</a:t>
            </a:r>
          </a:p>
          <a:p>
            <a:pPr marL="342900" indent="-342900" algn="l">
              <a:buFontTx/>
              <a:buChar char="-"/>
            </a:pPr>
            <a:r>
              <a:rPr lang="sl-SI" sz="2400" dirty="0" smtClean="0"/>
              <a:t>p</a:t>
            </a:r>
            <a:r>
              <a:rPr lang="sl-SI" sz="2400" dirty="0" smtClean="0">
                <a:latin typeface="+mn-lt"/>
              </a:rPr>
              <a:t>ijačami z dodanimi sladkorji, sokovi in hrano: 40 kg</a:t>
            </a:r>
          </a:p>
          <a:p>
            <a:pPr algn="l"/>
            <a:endParaRPr lang="sl-SI" sz="2400" dirty="0" smtClean="0">
              <a:latin typeface="+mn-lt"/>
            </a:endParaRPr>
          </a:p>
          <a:p>
            <a:pPr algn="l"/>
            <a:r>
              <a:rPr lang="sl-SI" sz="2400" dirty="0" smtClean="0">
                <a:latin typeface="+mn-lt"/>
              </a:rPr>
              <a:t>Skupni </a:t>
            </a:r>
            <a:r>
              <a:rPr lang="sl-SI" sz="2400" dirty="0" smtClean="0">
                <a:latin typeface="+mn-lt"/>
              </a:rPr>
              <a:t>sladkor:</a:t>
            </a:r>
          </a:p>
          <a:p>
            <a:pPr algn="l"/>
            <a:r>
              <a:rPr lang="sl-SI" sz="2400" dirty="0" smtClean="0">
                <a:latin typeface="+mn-lt"/>
              </a:rPr>
              <a:t>66,6 </a:t>
            </a:r>
            <a:r>
              <a:rPr lang="sl-SI" sz="2400" dirty="0" smtClean="0">
                <a:latin typeface="+mn-lt"/>
              </a:rPr>
              <a:t>kg</a:t>
            </a:r>
            <a:endParaRPr lang="sl-SI" sz="2400" dirty="0">
              <a:latin typeface="+mn-lt"/>
            </a:endParaRPr>
          </a:p>
        </p:txBody>
      </p:sp>
      <p:sp>
        <p:nvSpPr>
          <p:cNvPr id="6" name="PoljeZBesedilom 5"/>
          <p:cNvSpPr txBox="1"/>
          <p:nvPr/>
        </p:nvSpPr>
        <p:spPr>
          <a:xfrm>
            <a:off x="91525" y="184024"/>
            <a:ext cx="87178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j-ea"/>
                <a:cs typeface="+mj-cs"/>
              </a:rPr>
              <a:t>KOLIČINA ZAUŽITEGA SLADKORJA </a:t>
            </a:r>
          </a:p>
          <a:p>
            <a:r>
              <a:rPr lang="sl-SI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j-ea"/>
                <a:cs typeface="+mj-cs"/>
              </a:rPr>
              <a:t>PRI SLOVENSKIH ADOLESCENTIH/LETO</a:t>
            </a:r>
            <a:endParaRPr lang="sl-SI" sz="3200" b="1" dirty="0">
              <a:effectLst>
                <a:outerShdw blurRad="38100" dist="38100" dir="2700000" algn="tl">
                  <a:srgbClr val="C0C0C0"/>
                </a:outerShdw>
              </a:effectLst>
              <a:latin typeface="+mn-lt"/>
              <a:ea typeface="+mj-ea"/>
              <a:cs typeface="+mj-cs"/>
            </a:endParaRPr>
          </a:p>
        </p:txBody>
      </p:sp>
      <p:sp>
        <p:nvSpPr>
          <p:cNvPr id="12" name="PoljeZBesedilom 11"/>
          <p:cNvSpPr txBox="1"/>
          <p:nvPr/>
        </p:nvSpPr>
        <p:spPr>
          <a:xfrm>
            <a:off x="0" y="6315738"/>
            <a:ext cx="85754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sl-SI" sz="1400" dirty="0">
                <a:solidFill>
                  <a:srgbClr val="333399"/>
                </a:solidFill>
                <a:latin typeface="+mn-lt"/>
              </a:rPr>
              <a:t>Kobe, Štimec, Hlastan-Ribič, Fidler </a:t>
            </a:r>
            <a:r>
              <a:rPr lang="sl-SI" sz="1400" dirty="0" err="1">
                <a:solidFill>
                  <a:srgbClr val="333399"/>
                </a:solidFill>
                <a:latin typeface="+mn-lt"/>
              </a:rPr>
              <a:t>Mis</a:t>
            </a:r>
            <a:r>
              <a:rPr lang="sl-SI" sz="1400" dirty="0">
                <a:solidFill>
                  <a:srgbClr val="333399"/>
                </a:solidFill>
                <a:latin typeface="+mn-lt"/>
              </a:rPr>
              <a:t>, </a:t>
            </a:r>
            <a:r>
              <a:rPr lang="sl-SI" sz="1400" dirty="0" err="1">
                <a:solidFill>
                  <a:srgbClr val="333399"/>
                </a:solidFill>
                <a:latin typeface="+mn-lt"/>
              </a:rPr>
              <a:t>Food</a:t>
            </a:r>
            <a:r>
              <a:rPr lang="sl-SI" sz="1400" dirty="0">
                <a:solidFill>
                  <a:srgbClr val="333399"/>
                </a:solidFill>
                <a:latin typeface="+mn-lt"/>
              </a:rPr>
              <a:t> </a:t>
            </a:r>
            <a:r>
              <a:rPr lang="sl-SI" sz="1400" dirty="0" err="1">
                <a:solidFill>
                  <a:srgbClr val="333399"/>
                </a:solidFill>
                <a:latin typeface="+mn-lt"/>
              </a:rPr>
              <a:t>intake</a:t>
            </a:r>
            <a:r>
              <a:rPr lang="sl-SI" sz="1400" dirty="0">
                <a:solidFill>
                  <a:srgbClr val="333399"/>
                </a:solidFill>
                <a:latin typeface="+mn-lt"/>
              </a:rPr>
              <a:t> in </a:t>
            </a:r>
            <a:r>
              <a:rPr lang="sl-SI" sz="1400" dirty="0" err="1">
                <a:solidFill>
                  <a:srgbClr val="333399"/>
                </a:solidFill>
                <a:latin typeface="+mn-lt"/>
              </a:rPr>
              <a:t>Slovenian</a:t>
            </a:r>
            <a:r>
              <a:rPr lang="sl-SI" sz="1400" dirty="0">
                <a:solidFill>
                  <a:srgbClr val="333399"/>
                </a:solidFill>
                <a:latin typeface="+mn-lt"/>
              </a:rPr>
              <a:t> </a:t>
            </a:r>
            <a:r>
              <a:rPr lang="sl-SI" sz="1400" dirty="0" err="1">
                <a:solidFill>
                  <a:srgbClr val="333399"/>
                </a:solidFill>
                <a:latin typeface="+mn-lt"/>
              </a:rPr>
              <a:t>adolescents</a:t>
            </a:r>
            <a:r>
              <a:rPr lang="sl-SI" sz="1400" dirty="0">
                <a:solidFill>
                  <a:srgbClr val="333399"/>
                </a:solidFill>
                <a:latin typeface="+mn-lt"/>
              </a:rPr>
              <a:t> </a:t>
            </a:r>
            <a:r>
              <a:rPr lang="sl-SI" sz="1400" dirty="0" err="1">
                <a:solidFill>
                  <a:srgbClr val="333399"/>
                </a:solidFill>
                <a:latin typeface="+mn-lt"/>
              </a:rPr>
              <a:t>and</a:t>
            </a:r>
            <a:r>
              <a:rPr lang="sl-SI" sz="1400" dirty="0">
                <a:solidFill>
                  <a:srgbClr val="333399"/>
                </a:solidFill>
                <a:latin typeface="+mn-lt"/>
              </a:rPr>
              <a:t> </a:t>
            </a:r>
            <a:r>
              <a:rPr lang="sl-SI" sz="1400" dirty="0" err="1">
                <a:solidFill>
                  <a:srgbClr val="333399"/>
                </a:solidFill>
                <a:latin typeface="+mn-lt"/>
              </a:rPr>
              <a:t>adherence</a:t>
            </a:r>
            <a:r>
              <a:rPr lang="sl-SI" sz="1400" dirty="0">
                <a:solidFill>
                  <a:srgbClr val="333399"/>
                </a:solidFill>
                <a:latin typeface="+mn-lt"/>
              </a:rPr>
              <a:t> to </a:t>
            </a:r>
            <a:r>
              <a:rPr lang="sl-SI" sz="1400" dirty="0" err="1">
                <a:solidFill>
                  <a:srgbClr val="333399"/>
                </a:solidFill>
                <a:latin typeface="+mn-lt"/>
              </a:rPr>
              <a:t>the</a:t>
            </a:r>
            <a:r>
              <a:rPr lang="sl-SI" sz="1400" dirty="0">
                <a:solidFill>
                  <a:srgbClr val="333399"/>
                </a:solidFill>
                <a:latin typeface="+mn-lt"/>
              </a:rPr>
              <a:t> OMD: a </a:t>
            </a:r>
            <a:r>
              <a:rPr lang="sl-SI" sz="1400" dirty="0" err="1">
                <a:solidFill>
                  <a:srgbClr val="333399"/>
                </a:solidFill>
                <a:latin typeface="+mn-lt"/>
              </a:rPr>
              <a:t>nationally</a:t>
            </a:r>
            <a:r>
              <a:rPr lang="sl-SI" sz="1400" dirty="0">
                <a:solidFill>
                  <a:srgbClr val="333399"/>
                </a:solidFill>
                <a:latin typeface="+mn-lt"/>
              </a:rPr>
              <a:t> </a:t>
            </a:r>
            <a:r>
              <a:rPr lang="sl-SI" sz="1400" dirty="0" err="1">
                <a:solidFill>
                  <a:srgbClr val="333399"/>
                </a:solidFill>
                <a:latin typeface="+mn-lt"/>
              </a:rPr>
              <a:t>representative</a:t>
            </a:r>
            <a:r>
              <a:rPr lang="sl-SI" sz="1400" dirty="0">
                <a:solidFill>
                  <a:srgbClr val="333399"/>
                </a:solidFill>
                <a:latin typeface="+mn-lt"/>
              </a:rPr>
              <a:t> </a:t>
            </a:r>
            <a:r>
              <a:rPr lang="sl-SI" sz="1400" dirty="0" err="1">
                <a:solidFill>
                  <a:srgbClr val="333399"/>
                </a:solidFill>
                <a:latin typeface="+mn-lt"/>
              </a:rPr>
              <a:t>study</a:t>
            </a:r>
            <a:r>
              <a:rPr lang="sl-SI" sz="1400" dirty="0">
                <a:solidFill>
                  <a:srgbClr val="333399"/>
                </a:solidFill>
                <a:latin typeface="+mn-lt"/>
              </a:rPr>
              <a:t>. </a:t>
            </a:r>
            <a:r>
              <a:rPr lang="sl-SI" sz="1400" i="1" dirty="0">
                <a:solidFill>
                  <a:srgbClr val="333399"/>
                </a:solidFill>
                <a:latin typeface="+mn-lt"/>
              </a:rPr>
              <a:t>PHN, </a:t>
            </a:r>
            <a:r>
              <a:rPr lang="sl-SI" sz="1400" i="1" dirty="0" smtClean="0">
                <a:solidFill>
                  <a:srgbClr val="333399"/>
                </a:solidFill>
                <a:latin typeface="+mn-lt"/>
              </a:rPr>
              <a:t>2</a:t>
            </a:r>
            <a:r>
              <a:rPr lang="sl-SI" sz="1400" dirty="0" smtClean="0">
                <a:solidFill>
                  <a:srgbClr val="333399"/>
                </a:solidFill>
                <a:latin typeface="+mn-lt"/>
              </a:rPr>
              <a:t>012</a:t>
            </a:r>
            <a:endParaRPr lang="sl-SI" sz="1400" dirty="0">
              <a:solidFill>
                <a:srgbClr val="333399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00484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l-SI" sz="3600" cap="all" dirty="0" smtClean="0"/>
              <a:t>15-letniki, ki dnevno pijejo pijače z dodanimi sladkorji </a:t>
            </a:r>
            <a:endParaRPr lang="sl-SI" sz="3600" cap="all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1412776"/>
            <a:ext cx="4796866" cy="4525963"/>
          </a:xfrm>
        </p:spPr>
      </p:pic>
      <p:sp>
        <p:nvSpPr>
          <p:cNvPr id="5" name="Rectangle 4"/>
          <p:cNvSpPr/>
          <p:nvPr/>
        </p:nvSpPr>
        <p:spPr>
          <a:xfrm>
            <a:off x="306251" y="6139135"/>
            <a:ext cx="87849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/>
              <a:t>Currie s sod. Social determinants of health and well-being among young people. HBSC study: </a:t>
            </a:r>
            <a:r>
              <a:rPr lang="en-US" sz="1400" dirty="0" err="1"/>
              <a:t>internati</a:t>
            </a:r>
            <a:r>
              <a:rPr lang="sl-SI" sz="1400" dirty="0"/>
              <a:t>.</a:t>
            </a:r>
            <a:r>
              <a:rPr lang="en-US" sz="1400" dirty="0"/>
              <a:t> report from 2009/2010 </a:t>
            </a:r>
            <a:r>
              <a:rPr lang="en-US" sz="1400" dirty="0" err="1"/>
              <a:t>survey,WHO</a:t>
            </a:r>
            <a:r>
              <a:rPr lang="en-US" sz="1400" dirty="0"/>
              <a:t>; 2012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7946012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s://encrypted-tbn0.gstatic.com/images?q=tbn:ANd9GcQxbrZ15pMm77fo0SxdypBmSEkaMREtLYNyiHls2eH4ssUCQ19-w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6528" y="1722437"/>
            <a:ext cx="1905000" cy="2133601"/>
          </a:xfrm>
          <a:prstGeom prst="rect">
            <a:avLst/>
          </a:prstGeom>
          <a:noFill/>
        </p:spPr>
      </p:pic>
      <p:sp>
        <p:nvSpPr>
          <p:cNvPr id="22" name="Pravokotnik 21"/>
          <p:cNvSpPr/>
          <p:nvPr/>
        </p:nvSpPr>
        <p:spPr bwMode="auto">
          <a:xfrm>
            <a:off x="509516" y="3807725"/>
            <a:ext cx="8273577" cy="1583141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l-SI" sz="5400" b="0" i="0" u="none" strike="noStrike" cap="none" normalizeH="0" baseline="0" dirty="0" smtClean="0">
              <a:ln>
                <a:noFill/>
              </a:ln>
              <a:noFill/>
              <a:effectLst/>
              <a:latin typeface="Arial" charset="0"/>
            </a:endParaRPr>
          </a:p>
        </p:txBody>
      </p:sp>
      <p:pic>
        <p:nvPicPr>
          <p:cNvPr id="4102" name="Picture 6" descr="https://encrypted-tbn3.gstatic.com/images?q=tbn:ANd9GcT6pHcJ2cJ8vj7xIlEbV92oVhjioS4edfeCr4Wh9ZmMltEKovmpA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79364" y="1897797"/>
            <a:ext cx="1608624" cy="1809702"/>
          </a:xfrm>
          <a:prstGeom prst="rect">
            <a:avLst/>
          </a:prstGeom>
          <a:noFill/>
        </p:spPr>
      </p:pic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63637"/>
          </a:xfrm>
        </p:spPr>
        <p:txBody>
          <a:bodyPr/>
          <a:lstStyle/>
          <a:p>
            <a:r>
              <a:rPr lang="sl-SI" sz="3200" b="1" dirty="0" smtClean="0">
                <a:latin typeface="+mn-lt"/>
              </a:rPr>
              <a:t>PRIMERJAVA POMARANČE IN POMARANČNEGA SOKA</a:t>
            </a:r>
            <a:endParaRPr lang="sl-SI" sz="3200" b="1" dirty="0">
              <a:latin typeface="+mn-lt"/>
            </a:endParaRPr>
          </a:p>
        </p:txBody>
      </p:sp>
      <p:sp>
        <p:nvSpPr>
          <p:cNvPr id="3" name="Ograda številke diapozitiva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5FAE8DC-3D24-40D5-A7C1-7E931A0A4C9D}" type="slidenum">
              <a:rPr lang="sl-SI" smtClean="0"/>
              <a:pPr/>
              <a:t>7</a:t>
            </a:fld>
            <a:endParaRPr lang="sl-SI"/>
          </a:p>
        </p:txBody>
      </p:sp>
      <p:sp>
        <p:nvSpPr>
          <p:cNvPr id="4104" name="AutoShape 8" descr="data:image/jpeg;base64,/9j/4AAQSkZJRgABAQAAAQABAAD/2wCEAAkGBhMQEBQUExQVFBQUGBUYFRUWFhQWGBgZFxgXFBgUHBgXHCYeFxsjGRgWHy8gIycpLCwtFx4xNTAqNSYrLCkBCQoKDgwOGg8PGiokHyQtNCwqLiwpKiw0KiwqMC8qLy4pKSksLiotLCwvLCwtNTAvLCwqLi0qKSksLDQsNCwvLP/AABEIAOEA4QMBIgACEQEDEQH/xAAcAAEAAgMBAQEAAAAAAAAAAAAABAUCAwYHAQj/xABAEAACAQIEAwUGAggFBAMAAAABAhEAAwQSITEFQVEGEyJhcTJCgZGhsSNSBxQkM2JywdGCkrLh8BU0Y6JDwvH/xAAaAQEAAwEBAQAAAAAAAAAAAAAAAwQFAgEG/8QANBEAAQMCAwUHBAICAwEAAAAAAQACEQMhBBIxE0FRYXEFIoGRscHwFKHh8TLRI3JCYpIz/9oADAMBAAIRAxEAPwD3GlKURKUpREpSlESlKxe4BuaIsqVH/XR50/XV868zBewVIpUcY5Ov0P8AaslxaHZhSQkLdSsBeXqPnWQYda9Xi+0pSiJSlKIlKUoiUpSiJSlKIlKUoiUpSiJSlKIlKUoiUpSiJWnE4kIpJBPkNSaj43GFTlEDzqHnnnP1qF1UCwUraZNysLvaZJhibX86lfrtX23j7b6i4jeYYGvly2G0IB9ap8Z2Sw9wz3aA+Qyn5rFQl7ipMoCv1g7EH01r7lrir3YSDNu5et/yXn+zSKjN2Vxq+xjL8dGW03w2GlM/JMq78mvlcGOF8UXbE5v5rS/PwsK2pe4qkS1pwJnw3FJ+OYgfKvdpxQMXb0iuOtcd4ivtWLbjydgfqgraO1mKHtYNj/K6f1imcJlK62jXsu5I+evkBzrkLnbbEAf9ld/zWtP/AGrSvbe9JnBXeevgJjp+8+v0ptAvMhXariHPMgfM/wBqyGJbqfpXFp29ce1g7/wVfl7dSrfbpIlrF9d9DauE+XsqR9a9z80ycl1gxjdfpX0Y1vKuYXtvhzuLo9bV0fdB86lW+1Fhubf5TXu05rzJyV+Meegr6Mf5fWqm3xW22xP+Rx/Stn6/b/MB6yPvXu05rzIrQY4dDX1cepMaiap8bxBLQl2ygmJ1P2rdbjQ77Ga9zleZQrulKVOokpSlESlKURKUpREpSlEVBxV/xWHp9qhE1I4y34zfD7VED1l1D3itBg7oWzvWGzH5mvoxjjmPiBWotWM1xmXUKUMe3QfUVkeJACSoHnmj71FisL1pWEMqupiVbY6zBrsOPFc5RN1ZDHD8p+f+1ZjFr0I+I/tXNYrCXrmHvo9wNcuBwrQVAlYUddK5fC8B4jhyWt3M2gX2wxyqyxAuaZonU9POuw7muXsDTAuvTv1gef0rLvx515++L4qisxVTDIAFtq7ZSss4AcA+IRE8604/tLxFc4WxljLDGyx2KBtAxDAhmOmoiklRwF6QHU8/pX3TqK87Tt7iQ5T9ULHvFRdXT2mdQGLLAJChukNXb27hIEiDAkbwY1E+teF5C8hTMo8qZfT6VFz187yvdoUhSo/5pX3MahO5rDvzXm1XYbKnd5WLAOIOo6VC78+lYcBxpuWiH/eW2ZH8ypjN8RB+NdtfJRzICiWrYvmyjNkCrfzMIkKri3pOn5R6GpfCnIt5DE27jW9NvC2keUEVWcPu+NzoR4xB5qbylgB705YgbzVjZvKCzaKrXWI0jSVQafCpCYpqJo7666lKVbUCUpSiJSlKIlKUoiUpSiLl+OH8Zv8AD9qghqm8dP4zei/aq+vn6z4qO6rWpjuBbQ1UPG+1a4ZwoXMZAbyBMH41dg15fx26blxj+Zx9WqahDyZWlgcM2q5xfoAvVLjwJqFwzFs7XVb3GEejCY+YNSbvsn/m1QMAMt5+jga+az/Qmqe1/wAwvuWI+RUC3cQ4h3UHlmAb0Jip1UPaQz3aDe5cRR8xJ+QPyqm7ZcXupey22K5YIjrE1dwVF1dzmzvKj2mTMTxXcq1bVNVvDuJrdw6Xtgyhj5GNV9QZFcfie3N1L5Ya21OqdV5x0MbGpqWGqVs2Xd8hdPqNbE712vFeMDDqNJJmBVVhe2gLQyiP4Tr8udaO1jZ0tspkMrQfWCD8qgcO4BYfCLELiFBLPJzFpJIbXVYgCtOjTwzcMx9RhOYwSN1ysatUxDsQ9jHAZRIB32BXbWcWtxQyGVPP+nlWbXK4fs/xE2sSLZPhug6dGUSD8gR8q6y5eAIBOp2+9Y/aFP6OtsyddFq4Gr9TSzx1Uk3axLVoZ6+B6obUq8GKQpquTEdxi7s+zdtC5/iQZW+Yy1NRq5T9IWKKC2VOoOVo/LcBX7xVilVXhbuVnwjHm1Zt31CuWS6FJ/MxRlYDmQSdKtbkLkUyfEgPMkzmOvrJp2YtL+poSqnJ4hzgwIInbevt1TmtkEgh12AMg6Ea7SDvVt9SzWqBrbuK7WlKVqKklKUoiUpSiJSlKIlKUoi5bjv79vRftVeKsOO/v29F+1Vxr5fEH/K7qVsUv4DoswK8uxyHvD1Vxp/K2v2r1AGuI7ScAvLfZ7Vs3UfxQsZlY7iCdROunWpsJVa1xDjqtbs6sym5weYBC7PD4tLq5lIIPz15EVU4riH6uxFwNl91wrMCOhjY+tcphOEY9jCWmtD81xlUD4Akn5V3nCcK1qyiO5uMo1c8z/bl8Kr16VNpEOn28Vn4zC0v+D5VZwy09++MRcUqiAiyrCCSdDcI5aaD1Ncz2rdruNFu0ua45yqJgaDUk8gACZr0FjXL8L7OXEx9zEXWQqAwtBZnxnUtOxA0061ewWLbQzO0MQOqz34eWhg43XK3buKt3BhACLzkAW5ldffkbpGs+VSuM9mrmEgO4uq4PiC5YI3UiT10NekoRMwJ2nnHSa5z9IN9Uwys2gDb9JUx9q0sP2k+rWYDAG/nzUNTDBrSomFvd5wzDE7iV/y50+yiovCOD3sUhud93KZmUBVzE5dCTJAGtTOEcKuPwqwqkLcguM8x42ZoMajwsKt+AcObDYdbbEM0szEbSxmBPIaCuKnaOwwxp0XQ7OfJVhgNtic9RstyjzUXhHZZLF3vWuPduAEKWgBZ0MAc40mp/FLkIG/KVP1qSWqp47jQLfd+/cICDrJ5elfMYqpVxFRr3kkyt6hSZRblYICuC1fQa1A1mDXcr2FvttXMcb4WcU92T4SQo8u7Kkn5tXS26yw/DwGuNJOYyFMQCYzR6wKt4beoH2MrDgxKYcqREPHqAq61Mw8G4oO8ghfe6zHIedYXFMTmCJyeJYnoi/LWtuD8LIIZNQQDrdcTux9xZ5VoijmcC7yVYvgEBdZSlK1VRSlKURKUpREpSlESlKURcrx1vx29F+1VxNTe0DftDei/aq0tXx2LfFZ/U+q3KLe4Oi2ZqymtOasg1VQ9SFq1cSxLW7Nx0XOyKWC9Y1PxiajcK7QJfWfZnUSagcc7Y2cK5tvmDZQQcpgz0Ma1z+Dxtu6JtkFRppy8q+t7K7MbiaDtsIm7SDf9dV852hjnUaw2Z01BFv30XZ4jjllCAWkkhQAJkkxFSWrj8FZU37TtshmPODB+B1+FddnBGlUO2cHTwb2tpgxGp3lXey8U/Etc55EzoNwWSPWeYEQQCOh1HyqMTQXKyGVYWs6nK+PxRczoAzFBLZVJAOkJPNoM5RyrThuLJczAZ1KxIdGQif5hrtyqOcW1q4VFuUdpDpGjHVi4J5nmK1f9Ws3JQOjEyMuYEnqIqy/LFhPMGfNR02neY5H2Vj33Oo1/HgXrduAWYOx6qqj2vixA+NU4xtmxn7k5z7TW1YtlCgzlGy+mlWHD2dgXuZQWjKq65Vj2S3vE7nl0rh1PJ3jpumx8uXkpAc3dGu+LjzVnnrNHqOrVtQ1DKkIU2yJ251Kwl1XkKc0DxETC+U/mOwFRMI/iX1X71Lw17xHxKYJhbYi2ke8x94itTAta6XHcs/EEiy+Yi6EJbwqRobpE5f8AxovOBpNYYJi11MpIUwxnVic3M+fSvht57gkSFE6+yg5T1J3qwwIQMjTOYGD6MBoK0DJdyVcQAukpSlaCppSlKIlKUoiUpSiJSlKIuM7Rn9ob0X7VXE1P7Sn9pb0X7VwOJdDfxMvdFwMBaW2XLTGsAaRPI18jUobavUvoSdJ3x7reY/JSZz/pdaTX1blc7gu0bhR3ltmCEJdugqAGJiMvOJEkc6gjtHcD4hAczF4sA6+8UI9ABNRDs+s4mItz5ge83i110cRTgTv+fjquzV5rj+1qm1iFa3bZmvJlGRSZcGBmI0BgjU9PKpTcbufqVt01vPCjQbicxj0U1vxXGbjNaFprSB7Xet3m3KFmdOfyNWsCa+ErCo2JGYX5Dlu4cSFVxdKliKezdMGD8+b1Ds9hkyKXu3hdjxslwgFtzAIIAGwjpVuBcw6olu2bttVgy47z18UBvmKh3+0mWzauZNbjQV10UGGcHmNoPmKn4zitu1mkyUyZgNwHbKG9K4q1cVUI2sukmxM3mDobXMKRlGgwHZgNsLgRbVZJxJWTMwa0JyxdGQz5TuP7Gsu8B2IPprUTGrca8LYKG04UtmCsVC6MgU75tNTtrWOIwdi2vdgC0HbTuybZLRO6+Q+lVSxlud7Xt+Oqssc6enG1/nJb2NaComYE9Y1+dRxglNvw3LmUktnFwkmf4jMjTaoowyOMhutcgkn8TU8oOQjw+Vehjb3Pl+VaaXcB5/hbsZeVV7tFDF5XKBC66MWI0UAHXnVlaUAADQCAPQaComFw6oAqAKOg0+P+9Sg1eOeNAushFypIasg9aFNb7dRlyiLYUjCucw8iK3WcU73MpC7k92mus7uRp61rwqSyjqw+9TMOotA+AWUEzzuPr9AY+1anZ0kFZ2KiQp122BAOo3A/MRu56joK+YNS15D0n7rWoHMxYiAAPgNIQDrUjB3WF1NAATAXmJEksfzeXKtYiXAnRUwYbzXTUpStBUkpSlESlKURKUpREpSlEXD9pm/am9F+1UuCwIt3Lrhie9YMR0gRHnV52mtE4lvRfhpVTqNwa+LxmdtWpGhJnzlfR0A11NvIeyrL/BralibjC0X7xremUtvMxmiYMVq4dgMPbyNmllL5WbwmXMkEfHn1qwxlkusTBBBE7aa61BvYRiWaZJDSAYHu+H0KgipKVRr6WV9Qg+W6L23yZM8oUNVtRr5YwEfOfS0c5UfA8EfMqM2VLRulTbYZvxDpOmnhn51qw/ZtyCtxQR3L20YkEqVdjbI6SpFTe5uZiVEZiDvtlbwg6/l00rGHClSGzARILQF8MAAaNznnpUwq1DcPF48NZOvElQugasPzQacIUe9gb+IGo7vLY7uGWczN7cQdPZGvnURuFYi9NwKQXSyjBvDK5VLN6qyjSr/E38toAA6ggEBhBAkaHXU6a1rvY58rakOGJjooE/Lb411QrVSO4GjcOQkeNzx08kq7Nv8AKePzwVdgnsIXbFBVvi4zZnBkifAUPMR0quxecvdIBKtedlYA+E2wwYnpKkfKumfFMbZaEMaLIlpBCzB0nnHpW7vJGu8a6R9JNcnEmkS4i5sRNhEGwiwnnyUrKYq2B56ceKobeFW7g7aTlBRIPn/XXlUVMYLKsDbVbihR4QAGzGAQek8qtsXhEdchHh0gDSI2iNqhJw22oYQTm0OYljHISa4ZiGEHPJBdMeN7zvHLgr+wfbJAMRP4jjzUHH8TuIVD5c6MjSCcpBB0PPSrzBucviYOeoEDXYDyrmOKYELiMKF0zO8liTJCiASfKQPWr7CYYW1ygmJMTrAPIeVSYp1M0mZdenyL7ufILyhTeKjs3r8lWQuVKtGoNuplqssqd4U7Dbj1FaeH2muuzAlsp1uuIVfResVV8G40cTje7twLFgr3tzfOxJi2P4RBJPOK6bE8RQ3IWbp91AIRdI1A31rXwNPIDn14LHxDsxsrC2oyrl1HuzuSd3PmeXSpPDgucHnm35HQjTynnUK3OU5jJb2o6/kB+/StmAbPeEe6wzHloJCjyrYGoJVLcQuopSlXlTSlKURKUpREpSlESlKURcb2jP7Q4B/L67faoCXQdxr9x1r72qxypjWkkaKJ5bAioWOvBVW4ASBGx5bHUV8pib1XdSvoqVM5GDiLKRiMLoCP+eXrVFxLiaWFzOdzCqNWZuSqOZq2TiGhBPMFeuu23nXH8fJfHsDtZtqF/muSzN65QB86rMotqP5b1apB+YUzqf36L7iON4l/ZyWV5ad4/wBYUH51EbF3UYFsVeBJgaoFnply5a2mo1qHdi0lVMBQpYMMpB1+MH0q81jALAeS0n4emwaSeat8F2kuWyFxEMhIHfKMpWdB3i7ROmZfiOddQtec2LAJIbM/gykZHZip0AKqPDEHfUzMxXTdkOMm9ZCMHD2lVWLAiSCyc9ZBWNedVcVhg1u0aOqzqmUOAG/dMxCur1hDJKrtqSBt61V2sdnkYe094LMtbCi2PIO5CsfJZrdhba42+yv4rFuRk9244MMzxuit4QuzMG/LXSl0toScqIg12CqB9ABVR3cgOueG4fPBVg+Cclua47FcQ7sTfS5YExmuAZSemdSVn1IrIGdRqDzro7WNtYiwS4ARmKEPpqHyrM7EnKR6iqPifBVwpz2RFox3tsbITteAHsg+8Bpz5GpBB7sQfsrFLEEGHaKm4/hs1oON7bBgRuBsT8Pa/wANT+HYjvbSvsSNR0YaMPmDW0rIIOxEH7GqHspichawx1DMFnqpgj4gA/BqmAz0j/19CrDjlf1XU2xFaeNYw2sNdZfaCkL/ADN4F+pB+Fb1FU/a5z3CL+e7bB9BL/8A1qvRGao0HioqgkLb+i7DAWmH5r5BPkFQL9K7vuVtMUUBAYEJBuN1JPuDzrg/0e4jI7p0Nm6PRrYU/wDshrrv1m5ezMALKNqXPtH0+mlbdF0VH2vPssjEMiB19VNDG4e7SAdmIMhF6A8yeZ51LW8tu5atJyZcx+MVAXEdwvgkZh4VPtEnUu3TT5CtHDHm/b1mXUz11ifQbCroNwq0WXf0pStFUEpSlESlKURKUpREpSlEXnHbG2jYxwdyE+cAR8qp7uF7u25zZrUHN1TzIHIf0qX27b9uueif6RVdgboYw7QrAgjXUEGvlMT/APV08fdfY0WOGHYWncPRbMuUCSpnYjn0OvzrleJ40/rxWJLohIG82wVgyfDIgz5Gur4ngmuWnS1ca3kjKUCh8kAQCRqBHrHOuX4fwVMPda5cbOjKYYA2jbuAeAuQZKmWGYnQtJ027wwbe/IBRGpUAa8jQ3I/rorXhHAbmKsC93mRGBKoihrhgkQWuQqkkdPjU7D9hLb2hm7620nNnuK8gkEkBDknkOQk6HSrTszadMLlOeQXyC4FBA3WCujJJ0MDTSKrcBwLF2eINfN7Ph2trmVnYkNkGZcu2jyQRAirwETFlVqV3vIkkypfDuHWeH21e9dW3oQfELdsmTrGmdssCTMRpFc9iHjil9LRGfE5BaYbISlt7t0jY+ElwTzX+Kr7j/B7eOmzdzL3io9p1y5rYtnMwKnbNnjoYHSKpbuFtWsZjLtuSbGEt2gTr+K4NsAHrlVAfOa5fGzM8PcQq7i6bcVe8HuJh8GzoADAKg+6GhbKk/ylWPmzHnWFjBPcto2ZBJm0l2SIOoulQfHeYnNrIWQAOdQeJWy+GvW7UFxesBVmJBsW8i+UxA86sB2Xt4nF2MVduMbNu2qjD5BB0Mglj4Z0mBPh3FVcLTaSXu1J9vypHEgWEqBxDCpbtMl7EB77ScpZVVC7S18gBdlk5m2iBU9MYxunEMCuGuhbIDqR4ZOW+wOys7FYPIgms+L8Ts4Owj317wg5UGUXHJB8OpG4WCTWjH4gZGQ2e7vYhEJDHN+HdBl26ECRlI3IqepRa8EkWv8AfevQZIaNeCq+EOxt5XBV7bPbZTuCjEfaK53iJK3Cy6Mbt8qf4kbOv2YfE1Ks8ea3bV7gJdlZDt4ygDWbp1ElrZynmTbqtu3Q1xGYgZizRsUcjO2h1KGCQRtmINRUaRa9zjoVcpVQ9rQeh+3suju9sLKqhWbhcrmCAnIGgknTWJiBVZx3tDbxHdd2ZVB3h2zZ2m3btxOh1Yn4VsB5aiORBUj4HUVCv4C2QVGVTvpEyQQp/tSnQpMdMGQrrsI+zg8Hwi+6L8V0HZYd3xDDj/wsLnohTKY/mJ+ddbj+JrbziXe6O7glQSc7EKLaDSRlauS7BqpJdp76VtvIgIFEqi9V96eZNX9rEG5fuO9op3KMgLFJEwxPhJ0ZSsdNetSMeczm8PusbFAOfm4/pSv1guA0HxjnvBJi36xufKpfCT+0W/5122+HkNh8TVZZBAWSTIJ190MS2UfPU1ZcGH7Ra0jxD/8AP+eQq3TFwqb7Ar0GlKVqrMSlKURKUpREpSlESlKUReV9uz+3XPRP9Iqgt6/Cr3t7/wB9c9E/0iqNbZHI18xXY51V+UTcr7jDOa3DskxYeim4fiDAx0EUyAXCBqraifPcVEFSGOq/886qEEWKkLW6jeoGNwYt37Aw47m65PjWYW2gzXBkPhIOgyxEkHlW7H9rmRhauHUkBLqZVVsxgh7d7wHofFsZHOPnGbrW2S+ozdyGzrza2w8UfxCAR1iKgNjcNjsQlm0LTvcXM124uYKBHgVSQTc19kRFfSYBtCrhSXnvA3mV8d2hUxNHGBtMd0i0RHOVsXtR+GtuyRbe6BmdbYN1p2KW7QKookGSxMaiDBqFdxTWrsG3ltqoN9dTlZA6gz7yk3Q+bmDJ2NSR2Jxdi21u26Oc5e3dDd29st4XBBBkMmmhOorY+AucPz3Wt2VsPlVkR7j3CZMPLj8Rss5ttBPKucS2kaY2Ql3XX87wpMM7EbUmqYb8uOXHioGGxTvbiG767bsoyKCzF7QDWrige8FW2w6hmG9X/FOJ3Xw9u+jZLqERcdWFu5Pha3cXXI0kfHY6xVFhmwn6q97vL9rEpcusvh/DQ23PdI4I9mAo0Ok8tqn3u1iYpZv2LDXCFZlV71lifaXMknMRpE1EKTWiSfnBXGZ3nK1u7kJ5iTfwVxhOOqzhmYu1stItK5XM6wRmuKpGnInkKqOKcbm7faPxWVdJzFSfBaQnm7MSx6D0qjwF97dtbdy9CC2r5rADe0uci48Zs4kTlEajWancHsYZGLK5d5JghpB9knJEzyzGTqddaq1ZbIIJ6A38VcokOAc0x1It0C+HhQvXhblgLFu0Gdfz5T4fOQST8K+8V7P3Ble02cqfZZQDHkR8Dty3q5w4ULKRDEmRrJO5nmZ+1bC5qh9TUDhG7j91dZQhpAOt7fZVnGe1OIx2IC3LFsOg3SRcAgSjhj4/EQwI2BMTW/D9se4wl7BthFQOuU3GYF3uuBLFADJE+ETpC6iqjD3f1i6HuhVDjKE1mVJiSfeGo0FbOIYNB+Gq5c4lj5A6xzLba8tK1RXINx3t6hbg81JrJtMgddPnNTOxGIcYl1cBS8XI6iAkbSSCNdfeq8xXC7ty6C+VO+mQrPKBV2MeG5OVDJ2OwNUXZVg+OPI2lgDm2eCW9BAHxrvidKgByvJHyyrYpgzkAyJPrf7yoV2QdY0AA06Aax0nYdYq67PWRnVuZZR8JP8AUVVGwdH5FlA89QD9/rV5wISU87k/c1qUKcCSsbEVJOULraUpVxU0pSlESlKURKUpREpSlEXlHb0/t1z0T/SK4fEX7hdoLGN4kwOum1dr2/b9vueif6RXJWl/eSCVeBAzASJgzlIneIPUHeqWErbB1Z4G8ep9luY1mehQHL2C2cKvFwc1wgg+FcyqW8LtlltBJAEnTWpWIvFLbXFuZgGgGBlPiy5ZBkvHi0ERrWo4u258SZgWkqGtn3QogyD7o0218qjtatl3JtlUKrl8DSD70FdJ9dIrk4iq+pndIFjlseAICohga2G+dwt+P4iyCGAdHUwYZZUjz2JB25aVW4W/YtoUFrw6aND7bGW1kDSpuIwyOyKHlO8YfvAcqnLEAsTJM66/0qJi8NlwxbIy+PQkBgwEg+LKCoGgidT6VcwuJpNa0FveJg2A1JF43/vRQ16bnkkmQON/VfbHam6i57dx1VWVSjB7qCWAIGaSTlkxmEAaDnVz2hx16/hWi2oGUOLiXAwGhi4vhkgAzHMZh60HZfhSX7TF0JKuQj5mlToSUg+DWNRvzqRwzBXrN67bt3T4crAXIZHV5MFRqpkMMykDQaVyX4faEPERvCzXYyqyWsdpuN/vqtvC3GAxSXrqnE2njRQoyXcqqlzKxhwQvM7md4qBhccO/ts1i9euG6Hu2+7zl5DAnmDqcwnTSrDhmHz2bli7EqzKUE+BTqmUnUiNVby8qsMP+kB8PYWyiWrFxB3bwmdrjqPbCLGhENJnesylUzEsedDuGvNfV5ZYKlEWeN5EN5Sf742V7g72F7s3P1U2oOqNhSrAz0VDOvMVxBwDoXgYuzafMv4TODkYOSWTclbjg6DxAGPPs+IY++os92W2lgANRlB16a1Fs8evKCLjKsKSWZSdZI1iJ25DmK3W9l2kO143Xzb+1QTdsxwMH0K5/hHfsjG5KuxBObw+IjxwBOkiZ/iPStuPwNy5bK5iJiPGI05Ed2DB8jXRf9dPd22dLbZzBiDG+28nQafCvn/V7DkTaEGZaAIiCPOCCD96qVOx6ubM1zf/AD+1epdt0AzK5j/B0/0FxNngV0W2RsssZJBdo/iBmQfQchvTF2mMReDhXZcrOqvlJ28YQl4AmD1rsBfwrQTnSVBygkxPUa66H5VT3OEot9GS5nQtcuaiDnMiNNIALfKq9XCYigxz6gBAvb8q/Q7Rw9d7WUnOB0AcBxnd471XcC4iLOKnIMxBVVJKwvtHQiWYnnMab16XibF0WO9K5E0yzu0+XT/mtUPCLK96GgTrrAnbrXc9sGjBJ/h+gFVcGWViXRpzXXaRfTOuvKFXYj91hgf/ABk/ABj9qsez1nW18T9AKr8cmtlRqQpj4LFdRwXA5EBPSAOg3rWCxFZUpSul4lKUoiUpSiJSlKIlKUoi8i/SRaZcexIMOiEeemU/UVxVqxjkP4TgrMgNp5xqP+QOlfovFYG3dEXEVwNsygx89qrbvZHCt/8AEB/KWH9az34eqC408pB3OC1xjaT6bWVQe7YEFeBxjUCzh82XNBBDSG3GhrDEcYcSWwzIzTLBDvBGkDTefhXud7sFYPstcX4g/cVVcS/RuzplS/uRIKkSOa5lJifSo4r5hnptPMEjfOkrgnD5Tle4dR+F5Ba7RWPea7ygEyOkHMTOs7RWV/i+HKMQw1BhMqgTBjWOsCPrXd479FWKywBYuQCohrgJBgEw5y25A3WSOVQMR+jV7NuWwfelQScihix3gBTMcgOldVCGnMWPnkZ+ecrmm0PsHt8bfPJcJ2cx6orG4j3rfJBee2FJJLMQgkyAN/PyqdwjiQGIuXmzW7LBktJNy7GVgcmbU5hv55jERWq3wbEYYO1zDlC8ki5bu2isknKr90VgT1q87KkfqwGgYMwuAEE5iSZJG5KkaimNfsmbSNTdcUcIzE/4ja2qgX+NI2Is3B+GpUguSCXQkQrIklPEQQzxzqR2nwirb75fDelUDKAWZWMFI97SSPSqrE8Ky3LttbhyWoZbWW2xeVLRDe1G0n41r4cwzIr3SlsB3zi0XUFwAALcgqp1hpE+KFEzUf0+YsrNMe41VqgRh6Rw4BI9Dvj4F3/FtUCazC/mA0HUAg+Y51A79whUFQc2YHOAIGuUA6jYCPM1Utx9r4zhLhXaV2lZEEDnrzrJePrtmZDJbKyzpAEQeQj619ezEUnWa4ea+MfhqrP5MPiDCt7V67nEDMv4hgZCdIKiRsOU76mtb32zeO0AuU+5zM/4gDKkzyzTUFuL22Yw1vnAKrp5bf1qQuPSBBEz7rMukeTRvNTyCoIA1AWRvWypLWgCSF0MHMy5oPMAsYiscRYFu9bUbDNHxBMfWsmx7cs++pzZhoRB1B5SflUU4zvL9uTJ8Z5aAAjkB84ql2jH0tT/AFKv9mT9ZS/2G+V0HC/3g+P2rs+2h/ZrS/mKj6AVxvC/3g+P2rveOYPvmsJzAzAemUT6DevkOytHL67tf+TVlguGC5dzMNFAH+1dBWnC4cW0Cjluep5mt1bYWGlKUr1EpSlESlKURKUpREpSlESlKURKUpREpSlESo1zhtpt7aGeqr/apNK8IB1XoJGio8b2JwV5WV8OkOZMSusZcwykQY0kVSYr9EOBYyve2iAACrzEbQHBArt6V5lERC6FRwMglebYj9DYktbxbq41UtatnbkSuUkcjVd2n/RPir4tm29klGMyWEqRBWCsETGhMV61SoTh6ZcHRcKf6urBBMzxuvBrn6KMcsTaQxqALzcttFtZfhFMJ2RYoe/wr22VipIV1BjZgRAgg17zSuauGziGuLTxBKkZjXA99ocOg/peBP2Wt8mur6N/cVnw7gKWWLSzMRGZjy5wBXut3Co/tKreoB+9QbvZrDNvZT4CPtVOrhMU5pZtSRwM/lWaWMwrH59iAeIA/C834Sn4gr0rg+CyICZJJcgtmDQzFhOYkzEf7bVrwvZfDW3DLb1G0sxHyJirWpcDhXYcHORfgoMdim4hwLZtxSlKVorPSlKURKUpREpSlESlKURKUpREpSlESlKURKUpREpSlESlKURKUpREpSlESlKURKUpREpSlESlKURKUpREpSlEX//Z"/>
          <p:cNvSpPr>
            <a:spLocks noChangeAspect="1" noChangeArrowheads="1"/>
          </p:cNvSpPr>
          <p:nvPr/>
        </p:nvSpPr>
        <p:spPr bwMode="auto">
          <a:xfrm>
            <a:off x="138289" y="-144463"/>
            <a:ext cx="270933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132" name="Elipsa 131"/>
          <p:cNvSpPr/>
          <p:nvPr/>
        </p:nvSpPr>
        <p:spPr bwMode="auto">
          <a:xfrm>
            <a:off x="3513667" y="4572000"/>
            <a:ext cx="474133" cy="247650"/>
          </a:xfrm>
          <a:prstGeom prst="ellipse">
            <a:avLst/>
          </a:prstGeom>
          <a:noFill/>
          <a:ln w="25400" cap="flat" cmpd="sng" algn="ctr">
            <a:solidFill>
              <a:srgbClr val="333399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l-SI" sz="5400" b="0" i="0" u="none" strike="noStrike" cap="none" normalizeH="0" baseline="0" dirty="0" smtClean="0">
              <a:ln>
                <a:noFill/>
              </a:ln>
              <a:noFill/>
              <a:effectLst/>
              <a:latin typeface="Arial" charset="0"/>
            </a:endParaRPr>
          </a:p>
        </p:txBody>
      </p:sp>
      <p:sp>
        <p:nvSpPr>
          <p:cNvPr id="133" name="Elipsa 132"/>
          <p:cNvSpPr/>
          <p:nvPr/>
        </p:nvSpPr>
        <p:spPr bwMode="auto">
          <a:xfrm>
            <a:off x="6697134" y="4581525"/>
            <a:ext cx="474133" cy="247650"/>
          </a:xfrm>
          <a:prstGeom prst="ellipse">
            <a:avLst/>
          </a:prstGeom>
          <a:noFill/>
          <a:ln w="25400" cap="flat" cmpd="sng" algn="ctr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sl-SI" dirty="0" smtClean="0">
              <a:noFill/>
            </a:endParaRPr>
          </a:p>
        </p:txBody>
      </p:sp>
      <p:pic>
        <p:nvPicPr>
          <p:cNvPr id="4109" name="Picture 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5621" y="3794741"/>
            <a:ext cx="8299713" cy="1840853"/>
          </a:xfrm>
          <a:prstGeom prst="rect">
            <a:avLst/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</p:pic>
      <p:sp>
        <p:nvSpPr>
          <p:cNvPr id="11" name="PoljeZBesedilom 10"/>
          <p:cNvSpPr txBox="1"/>
          <p:nvPr/>
        </p:nvSpPr>
        <p:spPr>
          <a:xfrm>
            <a:off x="570174" y="6008858"/>
            <a:ext cx="82453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sl-SI" sz="1600" dirty="0" smtClean="0">
                <a:solidFill>
                  <a:srgbClr val="333399"/>
                </a:solidFill>
                <a:latin typeface="+mn-lt"/>
              </a:rPr>
              <a:t>Nekateri sadni sokovi imajo višji deleže vlaknine (Fructal </a:t>
            </a:r>
            <a:r>
              <a:rPr lang="sl-SI" sz="1600" dirty="0" err="1" smtClean="0">
                <a:solidFill>
                  <a:srgbClr val="333399"/>
                </a:solidFill>
                <a:latin typeface="+mn-lt"/>
              </a:rPr>
              <a:t>selection</a:t>
            </a:r>
            <a:r>
              <a:rPr lang="sl-SI" sz="1600" dirty="0" smtClean="0">
                <a:solidFill>
                  <a:srgbClr val="333399"/>
                </a:solidFill>
                <a:latin typeface="+mn-lt"/>
              </a:rPr>
              <a:t> : 1g vlaknine/100g)</a:t>
            </a:r>
            <a:endParaRPr lang="sl-SI" sz="1600" dirty="0">
              <a:solidFill>
                <a:srgbClr val="333399"/>
              </a:solidFill>
              <a:latin typeface="+mn-lt"/>
            </a:endParaRPr>
          </a:p>
        </p:txBody>
      </p:sp>
      <p:cxnSp>
        <p:nvCxnSpPr>
          <p:cNvPr id="136" name="Raven puščični konektor 135"/>
          <p:cNvCxnSpPr/>
          <p:nvPr/>
        </p:nvCxnSpPr>
        <p:spPr bwMode="auto">
          <a:xfrm rot="5400000">
            <a:off x="2949047" y="5004330"/>
            <a:ext cx="866775" cy="364067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3399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137" name="Raven puščični konektor 136"/>
          <p:cNvCxnSpPr/>
          <p:nvPr/>
        </p:nvCxnSpPr>
        <p:spPr bwMode="auto">
          <a:xfrm>
            <a:off x="7171269" y="4752976"/>
            <a:ext cx="855132" cy="866775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CC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139" name="PoljeZBesedilom 138"/>
          <p:cNvSpPr txBox="1"/>
          <p:nvPr/>
        </p:nvSpPr>
        <p:spPr>
          <a:xfrm>
            <a:off x="1193800" y="4781550"/>
            <a:ext cx="435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1800" dirty="0" smtClean="0">
                <a:latin typeface="+mn-lt"/>
              </a:rPr>
              <a:t>(g)</a:t>
            </a:r>
            <a:endParaRPr lang="sl-SI" sz="1800" dirty="0">
              <a:latin typeface="+mn-lt"/>
            </a:endParaRPr>
          </a:p>
        </p:txBody>
      </p:sp>
      <p:sp>
        <p:nvSpPr>
          <p:cNvPr id="140" name="Elipsa 139"/>
          <p:cNvSpPr/>
          <p:nvPr/>
        </p:nvSpPr>
        <p:spPr bwMode="auto">
          <a:xfrm>
            <a:off x="3530600" y="4876801"/>
            <a:ext cx="474133" cy="219075"/>
          </a:xfrm>
          <a:prstGeom prst="ellipse">
            <a:avLst/>
          </a:prstGeom>
          <a:noFill/>
          <a:ln w="25400" cap="flat" cmpd="sng" algn="ctr">
            <a:solidFill>
              <a:srgbClr val="0099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l-SI" sz="5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1" name="Elipsa 140"/>
          <p:cNvSpPr/>
          <p:nvPr/>
        </p:nvSpPr>
        <p:spPr bwMode="auto">
          <a:xfrm>
            <a:off x="6688667" y="4876801"/>
            <a:ext cx="474133" cy="219075"/>
          </a:xfrm>
          <a:prstGeom prst="ellipse">
            <a:avLst/>
          </a:prstGeom>
          <a:noFill/>
          <a:ln w="25400" cap="flat" cmpd="sng" algn="ctr">
            <a:solidFill>
              <a:srgbClr val="009900"/>
            </a:solidFill>
            <a:prstDash val="sysDot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l-SI" sz="5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5" name="PoljeZBesedilom 24"/>
          <p:cNvSpPr txBox="1"/>
          <p:nvPr/>
        </p:nvSpPr>
        <p:spPr>
          <a:xfrm>
            <a:off x="448734" y="5607909"/>
            <a:ext cx="84074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r>
              <a:rPr lang="sl-SI" sz="1800" dirty="0" smtClean="0">
                <a:solidFill>
                  <a:srgbClr val="333399"/>
                </a:solidFill>
              </a:rPr>
              <a:t>                                 </a:t>
            </a:r>
            <a:r>
              <a:rPr lang="sl-SI" sz="1800" dirty="0" smtClean="0">
                <a:solidFill>
                  <a:srgbClr val="333399"/>
                </a:solidFill>
                <a:latin typeface="+mn-lt"/>
              </a:rPr>
              <a:t>*naravno prisotni sladkor                                          </a:t>
            </a:r>
            <a:r>
              <a:rPr lang="sl-SI" sz="1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**prosti/dodani sladkor</a:t>
            </a:r>
            <a:endParaRPr lang="sl-SI" sz="1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42" name="PoljeZBesedilom 7"/>
          <p:cNvSpPr txBox="1">
            <a:spLocks noChangeArrowheads="1"/>
          </p:cNvSpPr>
          <p:nvPr/>
        </p:nvSpPr>
        <p:spPr bwMode="auto">
          <a:xfrm>
            <a:off x="53623" y="6385386"/>
            <a:ext cx="8751711" cy="406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lnSpc>
                <a:spcPct val="85000"/>
              </a:lnSpc>
            </a:pPr>
            <a:r>
              <a:rPr lang="sl-SI" sz="1200" dirty="0" smtClean="0">
                <a:latin typeface="Times New Roman" pitchFamily="18" charset="0"/>
              </a:rPr>
              <a:t>*, **</a:t>
            </a:r>
            <a:r>
              <a:rPr lang="en-GB" sz="1200" dirty="0" smtClean="0">
                <a:latin typeface="Times New Roman" pitchFamily="18" charset="0"/>
              </a:rPr>
              <a:t>W</a:t>
            </a:r>
            <a:r>
              <a:rPr lang="sl-SI" sz="1200" dirty="0">
                <a:latin typeface="Times New Roman" pitchFamily="18" charset="0"/>
              </a:rPr>
              <a:t>HO</a:t>
            </a:r>
            <a:r>
              <a:rPr lang="en-GB" sz="1200" dirty="0">
                <a:latin typeface="Times New Roman" pitchFamily="18" charset="0"/>
              </a:rPr>
              <a:t>: Diet, Nutrition and the Prevention of Chronic Diseases. Joint WHO/FAO </a:t>
            </a:r>
            <a:r>
              <a:rPr lang="en-GB" sz="1200" dirty="0" smtClean="0">
                <a:latin typeface="Times New Roman" pitchFamily="18" charset="0"/>
              </a:rPr>
              <a:t>Expert</a:t>
            </a:r>
            <a:r>
              <a:rPr lang="sl-SI" sz="1200" dirty="0" smtClean="0">
                <a:latin typeface="Times New Roman" pitchFamily="18" charset="0"/>
              </a:rPr>
              <a:t> </a:t>
            </a:r>
            <a:r>
              <a:rPr lang="en-GB" sz="1200" dirty="0" smtClean="0">
                <a:latin typeface="Times New Roman" pitchFamily="18" charset="0"/>
              </a:rPr>
              <a:t>Consultation</a:t>
            </a:r>
            <a:r>
              <a:rPr lang="sl-SI" sz="1200" dirty="0">
                <a:latin typeface="Times New Roman" pitchFamily="18" charset="0"/>
              </a:rPr>
              <a:t>,</a:t>
            </a:r>
            <a:r>
              <a:rPr lang="en-GB" sz="1200" dirty="0">
                <a:latin typeface="Times New Roman" pitchFamily="18" charset="0"/>
              </a:rPr>
              <a:t> WHO </a:t>
            </a:r>
            <a:r>
              <a:rPr lang="en-GB" sz="1200" dirty="0" err="1">
                <a:latin typeface="Times New Roman" pitchFamily="18" charset="0"/>
              </a:rPr>
              <a:t>Techn</a:t>
            </a:r>
            <a:r>
              <a:rPr lang="sl-SI" sz="1200" dirty="0">
                <a:latin typeface="Times New Roman" pitchFamily="18" charset="0"/>
              </a:rPr>
              <a:t>.</a:t>
            </a:r>
            <a:r>
              <a:rPr lang="en-GB" sz="1200" dirty="0">
                <a:latin typeface="Times New Roman" pitchFamily="18" charset="0"/>
              </a:rPr>
              <a:t> Report Series No 916</a:t>
            </a:r>
            <a:r>
              <a:rPr lang="sl-SI" sz="1200" dirty="0">
                <a:latin typeface="Times New Roman" pitchFamily="18" charset="0"/>
              </a:rPr>
              <a:t>,</a:t>
            </a:r>
            <a:r>
              <a:rPr lang="en-GB" sz="1200" dirty="0">
                <a:latin typeface="Times New Roman" pitchFamily="18" charset="0"/>
              </a:rPr>
              <a:t> Geneva, 2003</a:t>
            </a:r>
          </a:p>
        </p:txBody>
      </p:sp>
    </p:spTree>
    <p:extLst>
      <p:ext uri="{BB962C8B-B14F-4D97-AF65-F5344CB8AC3E}">
        <p14:creationId xmlns:p14="http://schemas.microsoft.com/office/powerpoint/2010/main" val="48854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z="3200" b="1" dirty="0" smtClean="0">
                <a:latin typeface="+mn-lt"/>
              </a:rPr>
              <a:t>POMEN VLAKNIN IN KONZISTENCE</a:t>
            </a:r>
            <a:br>
              <a:rPr lang="sl-SI" sz="3200" b="1" dirty="0" smtClean="0">
                <a:latin typeface="+mn-lt"/>
              </a:rPr>
            </a:br>
            <a:r>
              <a:rPr lang="sl-SI" sz="3200" b="1" dirty="0" smtClean="0">
                <a:latin typeface="+mn-lt"/>
              </a:rPr>
              <a:t>- praktični prikaz</a:t>
            </a:r>
            <a:r>
              <a:rPr lang="sl-SI" sz="3600" b="1" dirty="0" smtClean="0">
                <a:latin typeface="+mn-lt"/>
              </a:rPr>
              <a:t> </a:t>
            </a:r>
            <a:r>
              <a:rPr lang="sl-SI" sz="2800" b="1" dirty="0" smtClean="0">
                <a:latin typeface="+mn-lt"/>
              </a:rPr>
              <a:t>(študenti iz ZDA</a:t>
            </a:r>
            <a:r>
              <a:rPr lang="sl-SI" sz="2400" b="1" dirty="0" smtClean="0">
                <a:latin typeface="+mn-lt"/>
              </a:rPr>
              <a:t>)</a:t>
            </a:r>
            <a:endParaRPr lang="sl-SI" sz="2400" b="1" dirty="0">
              <a:latin typeface="+mn-lt"/>
            </a:endParaRPr>
          </a:p>
        </p:txBody>
      </p:sp>
      <p:sp>
        <p:nvSpPr>
          <p:cNvPr id="3" name="Ograda številke diapozitiva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5FAE8DC-3D24-40D5-A7C1-7E931A0A4C9D}" type="slidenum">
              <a:rPr lang="sl-SI" smtClean="0"/>
              <a:pPr/>
              <a:t>8</a:t>
            </a:fld>
            <a:endParaRPr lang="sl-SI"/>
          </a:p>
        </p:txBody>
      </p:sp>
      <p:pic>
        <p:nvPicPr>
          <p:cNvPr id="50178" name="Picture 2" descr="http://cache3.asset-cache.net/xc/stk72188cor-close-up-of-a-peeled-whole-orange-photos-com.jpg?v=1&amp;c=IWSAsset&amp;k=2&amp;d=50DD27FD4F7A6F9CACF2322DDFFC00649060AD482736F3E07090B0F4B62F93A07F3253EB5DA4A49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2555" y="1566768"/>
            <a:ext cx="1123371" cy="1263792"/>
          </a:xfrm>
          <a:prstGeom prst="rect">
            <a:avLst/>
          </a:prstGeom>
          <a:noFill/>
        </p:spPr>
      </p:pic>
      <p:pic>
        <p:nvPicPr>
          <p:cNvPr id="5" name="Picture 2" descr="http://cache3.asset-cache.net/xc/stk72188cor-close-up-of-a-peeled-whole-orange-photos-com.jpg?v=1&amp;c=IWSAsset&amp;k=2&amp;d=50DD27FD4F7A6F9CACF2322DDFFC00649060AD482736F3E07090B0F4B62F93A07F3253EB5DA4A49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8838" y="1596336"/>
            <a:ext cx="1123371" cy="1263792"/>
          </a:xfrm>
          <a:prstGeom prst="rect">
            <a:avLst/>
          </a:prstGeom>
          <a:noFill/>
        </p:spPr>
      </p:pic>
      <p:pic>
        <p:nvPicPr>
          <p:cNvPr id="6" name="Picture 2" descr="http://cache3.asset-cache.net/xc/stk72188cor-close-up-of-a-peeled-whole-orange-photos-com.jpg?v=1&amp;c=IWSAsset&amp;k=2&amp;d=50DD27FD4F7A6F9CACF2322DDFFC00649060AD482736F3E07090B0F4B62F93A07F3253EB5DA4A49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93500" y="1653199"/>
            <a:ext cx="1123371" cy="1263792"/>
          </a:xfrm>
          <a:prstGeom prst="rect">
            <a:avLst/>
          </a:prstGeom>
          <a:noFill/>
        </p:spPr>
      </p:pic>
      <p:pic>
        <p:nvPicPr>
          <p:cNvPr id="7" name="Picture 2" descr="http://cache3.asset-cache.net/xc/stk72188cor-close-up-of-a-peeled-whole-orange-photos-com.jpg?v=1&amp;c=IWSAsset&amp;k=2&amp;d=50DD27FD4F7A6F9CACF2322DDFFC00649060AD482736F3E07090B0F4B62F93A07F3253EB5DA4A49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20715" y="2895150"/>
            <a:ext cx="1123371" cy="1263792"/>
          </a:xfrm>
          <a:prstGeom prst="rect">
            <a:avLst/>
          </a:prstGeom>
          <a:noFill/>
        </p:spPr>
      </p:pic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9746" y="1601552"/>
            <a:ext cx="1608667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PoljeZBesedilom 18"/>
          <p:cNvSpPr txBox="1"/>
          <p:nvPr/>
        </p:nvSpPr>
        <p:spPr>
          <a:xfrm>
            <a:off x="640388" y="4185029"/>
            <a:ext cx="84130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sl-SI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6 pomaranč                                    	 	236 ml pomarančnega soka</a:t>
            </a:r>
          </a:p>
          <a:p>
            <a:pPr algn="l"/>
            <a:r>
              <a:rPr lang="sl-SI" sz="20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15 minut                                           	</a:t>
            </a:r>
            <a:r>
              <a:rPr lang="sl-SI" sz="20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                12 </a:t>
            </a:r>
            <a:r>
              <a:rPr lang="sl-SI" sz="20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</a:t>
            </a:r>
            <a:r>
              <a:rPr lang="sl-SI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			</a:t>
            </a:r>
          </a:p>
        </p:txBody>
      </p:sp>
      <p:sp>
        <p:nvSpPr>
          <p:cNvPr id="20" name="PoljeZBesedilom 19"/>
          <p:cNvSpPr txBox="1"/>
          <p:nvPr/>
        </p:nvSpPr>
        <p:spPr>
          <a:xfrm>
            <a:off x="7436136" y="4613748"/>
            <a:ext cx="16189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1100" b="1" dirty="0" smtClean="0">
                <a:solidFill>
                  <a:srgbClr val="333399"/>
                </a:solidFill>
              </a:rPr>
              <a:t>Čas potreben za zaužitje</a:t>
            </a:r>
            <a:endParaRPr lang="sl-SI" sz="1100" b="1" dirty="0">
              <a:solidFill>
                <a:srgbClr val="333399"/>
              </a:solidFill>
            </a:endParaRPr>
          </a:p>
        </p:txBody>
      </p:sp>
      <p:sp>
        <p:nvSpPr>
          <p:cNvPr id="22" name="Desna puščica 21"/>
          <p:cNvSpPr/>
          <p:nvPr/>
        </p:nvSpPr>
        <p:spPr bwMode="auto">
          <a:xfrm>
            <a:off x="3771584" y="2517728"/>
            <a:ext cx="1062883" cy="530272"/>
          </a:xfrm>
          <a:prstGeom prst="rightArrow">
            <a:avLst/>
          </a:prstGeom>
          <a:solidFill>
            <a:srgbClr val="CC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l-SI" sz="5400" b="0" i="0" u="none" strike="noStrike" cap="none" normalizeH="0" baseline="0" dirty="0" smtClean="0">
              <a:ln>
                <a:noFill/>
              </a:ln>
              <a:solidFill>
                <a:srgbClr val="CC0000"/>
              </a:solidFill>
              <a:effectLst/>
              <a:latin typeface="Arial" charset="0"/>
            </a:endParaRPr>
          </a:p>
        </p:txBody>
      </p:sp>
      <p:sp>
        <p:nvSpPr>
          <p:cNvPr id="23" name="PoljeZBesedilom 22"/>
          <p:cNvSpPr txBox="1"/>
          <p:nvPr/>
        </p:nvSpPr>
        <p:spPr>
          <a:xfrm>
            <a:off x="0" y="6276409"/>
            <a:ext cx="89498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sl-SI" sz="1400" dirty="0" smtClean="0"/>
              <a:t>Intervju z R. </a:t>
            </a:r>
            <a:r>
              <a:rPr lang="sl-SI" sz="1400" dirty="0" err="1" smtClean="0"/>
              <a:t>Lustigom</a:t>
            </a:r>
            <a:r>
              <a:rPr lang="sl-SI" sz="1400" dirty="0" smtClean="0"/>
              <a:t>; </a:t>
            </a:r>
            <a:r>
              <a:rPr lang="sl-SI" sz="1400" i="1" dirty="0" smtClean="0"/>
              <a:t>Chicago Tribune</a:t>
            </a:r>
            <a:r>
              <a:rPr lang="sl-SI" sz="1400" dirty="0" smtClean="0"/>
              <a:t>, 2013; http://articles.chicagotribune.com/2013-01-17/features/chi-food-policy-robert-lustig-dishes-on-low-carb-obama-toxic-sugar-juice-and-more-20130117_1_anti-sugar-food-industry-food-items</a:t>
            </a:r>
            <a:endParaRPr lang="sl-SI" sz="1400" dirty="0"/>
          </a:p>
        </p:txBody>
      </p:sp>
      <p:pic>
        <p:nvPicPr>
          <p:cNvPr id="17" name="Picture 2" descr="http://cache3.asset-cache.net/xc/stk72188cor-close-up-of-a-peeled-whole-orange-photos-com.jpg?v=1&amp;c=IWSAsset&amp;k=2&amp;d=50DD27FD4F7A6F9CACF2322DDFFC00649060AD482736F3E07090B0F4B62F93A07F3253EB5DA4A49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2505" y="1596336"/>
            <a:ext cx="1123371" cy="1263792"/>
          </a:xfrm>
          <a:prstGeom prst="rect">
            <a:avLst/>
          </a:prstGeom>
          <a:noFill/>
        </p:spPr>
      </p:pic>
      <p:pic>
        <p:nvPicPr>
          <p:cNvPr id="18" name="Picture 2" descr="http://cache3.asset-cache.net/xc/stk72188cor-close-up-of-a-peeled-whole-orange-photos-com.jpg?v=1&amp;c=IWSAsset&amp;k=2&amp;d=50DD27FD4F7A6F9CACF2322DDFFC00649060AD482736F3E07090B0F4B62F93A07F3253EB5DA4A49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7167" y="1653199"/>
            <a:ext cx="1123371" cy="1263792"/>
          </a:xfrm>
          <a:prstGeom prst="rect">
            <a:avLst/>
          </a:prstGeom>
          <a:noFill/>
        </p:spPr>
      </p:pic>
      <p:pic>
        <p:nvPicPr>
          <p:cNvPr id="24" name="Picture 2" descr="http://cache3.asset-cache.net/xc/stk72188cor-close-up-of-a-peeled-whole-orange-photos-com.jpg?v=1&amp;c=IWSAsset&amp;k=2&amp;d=50DD27FD4F7A6F9CACF2322DDFFC00649060AD482736F3E07090B0F4B62F93A07F3253EB5DA4A49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2248" y="2895150"/>
            <a:ext cx="1123371" cy="1263792"/>
          </a:xfrm>
          <a:prstGeom prst="rect">
            <a:avLst/>
          </a:prstGeom>
          <a:noFill/>
        </p:spPr>
      </p:pic>
      <p:pic>
        <p:nvPicPr>
          <p:cNvPr id="25" name="Picture 2" descr="http://cache3.asset-cache.net/xc/stk72188cor-close-up-of-a-peeled-whole-orange-photos-com.jpg?v=1&amp;c=IWSAsset&amp;k=2&amp;d=50DD27FD4F7A6F9CACF2322DDFFC00649060AD482736F3E07090B0F4B62F93A07F3253EB5DA4A49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3561" y="2785968"/>
            <a:ext cx="1123371" cy="1263792"/>
          </a:xfrm>
          <a:prstGeom prst="rect">
            <a:avLst/>
          </a:prstGeom>
          <a:noFill/>
        </p:spPr>
      </p:pic>
      <p:pic>
        <p:nvPicPr>
          <p:cNvPr id="26" name="Picture 2" descr="http://cache3.asset-cache.net/xc/stk72188cor-close-up-of-a-peeled-whole-orange-photos-com.jpg?v=1&amp;c=IWSAsset&amp;k=2&amp;d=50DD27FD4F7A6F9CACF2322DDFFC00649060AD482736F3E07090B0F4B62F93A07F3253EB5DA4A49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53017" y="1707791"/>
            <a:ext cx="1123371" cy="1263792"/>
          </a:xfrm>
          <a:prstGeom prst="rect">
            <a:avLst/>
          </a:prstGeom>
          <a:noFill/>
        </p:spPr>
      </p:pic>
      <p:pic>
        <p:nvPicPr>
          <p:cNvPr id="27" name="Picture 2" descr="http://cache3.asset-cache.net/xc/stk72188cor-close-up-of-a-peeled-whole-orange-photos-com.jpg?v=1&amp;c=IWSAsset&amp;k=2&amp;d=50DD27FD4F7A6F9CACF2322DDFFC00649060AD482736F3E07090B0F4B62F93A07F3253EB5DA4A49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9171" y="2884913"/>
            <a:ext cx="1123371" cy="12637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14216097"/>
      </p:ext>
    </p:extLst>
  </p:cSld>
  <p:clrMapOvr>
    <a:masterClrMapping/>
  </p:clrMapOvr>
  <p:transition advClick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0431" y="5138778"/>
            <a:ext cx="943062" cy="1060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Naslov 7"/>
          <p:cNvSpPr>
            <a:spLocks noGrp="1"/>
          </p:cNvSpPr>
          <p:nvPr>
            <p:ph type="title"/>
          </p:nvPr>
        </p:nvSpPr>
        <p:spPr>
          <a:xfrm>
            <a:off x="255182" y="274638"/>
            <a:ext cx="8723423" cy="1065064"/>
          </a:xfrm>
        </p:spPr>
        <p:txBody>
          <a:bodyPr>
            <a:normAutofit fontScale="90000"/>
          </a:bodyPr>
          <a:lstStyle/>
          <a:p>
            <a:r>
              <a:rPr lang="sl-SI" sz="3200" b="1" kern="1200" dirty="0" smtClean="0">
                <a:latin typeface="+mn-lt"/>
                <a:ea typeface="+mn-ea"/>
                <a:cs typeface="+mn-cs"/>
              </a:rPr>
              <a:t>KOLIKO TEKOČINE POTREBUJEJO </a:t>
            </a:r>
            <a:br>
              <a:rPr lang="sl-SI" sz="3200" b="1" kern="1200" dirty="0" smtClean="0">
                <a:latin typeface="+mn-lt"/>
                <a:ea typeface="+mn-ea"/>
                <a:cs typeface="+mn-cs"/>
              </a:rPr>
            </a:br>
            <a:r>
              <a:rPr lang="sl-SI" sz="3200" b="1" kern="1200" dirty="0" smtClean="0">
                <a:latin typeface="+mn-lt"/>
                <a:ea typeface="+mn-ea"/>
                <a:cs typeface="+mn-cs"/>
              </a:rPr>
              <a:t>OTROCI IN MLADOSTNIKI?</a:t>
            </a:r>
          </a:p>
        </p:txBody>
      </p:sp>
      <p:sp>
        <p:nvSpPr>
          <p:cNvPr id="11" name="PoljeZBesedilom 10"/>
          <p:cNvSpPr txBox="1"/>
          <p:nvPr/>
        </p:nvSpPr>
        <p:spPr>
          <a:xfrm>
            <a:off x="122866" y="6198301"/>
            <a:ext cx="90211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sl-SI" sz="1600" baseline="30000" dirty="0" smtClean="0">
                <a:latin typeface="+mn-lt"/>
              </a:rPr>
              <a:t> 1</a:t>
            </a:r>
            <a:r>
              <a:rPr lang="sl-SI" sz="1600" dirty="0" smtClean="0">
                <a:latin typeface="+mn-lt"/>
              </a:rPr>
              <a:t>Delovna skupina za pripravo D-A-CH Referenčnih vrednosti za vnos hranil, 2004</a:t>
            </a:r>
          </a:p>
          <a:p>
            <a:pPr algn="l"/>
            <a:r>
              <a:rPr lang="sl-SI" sz="1600" dirty="0" smtClean="0">
                <a:latin typeface="+mn-lt"/>
              </a:rPr>
              <a:t> </a:t>
            </a:r>
            <a:r>
              <a:rPr lang="sl-SI" sz="1600" baseline="30000" dirty="0" smtClean="0">
                <a:latin typeface="+mn-lt"/>
              </a:rPr>
              <a:t>2</a:t>
            </a:r>
            <a:r>
              <a:rPr lang="sl-SI" sz="1600" dirty="0" smtClean="0">
                <a:latin typeface="+mn-lt"/>
              </a:rPr>
              <a:t>T. </a:t>
            </a:r>
            <a:r>
              <a:rPr lang="sl-SI" sz="1600" dirty="0" err="1" smtClean="0">
                <a:latin typeface="+mn-lt"/>
              </a:rPr>
              <a:t>Fischbach</a:t>
            </a:r>
            <a:r>
              <a:rPr lang="sl-SI" sz="1600" dirty="0" smtClean="0">
                <a:latin typeface="+mn-lt"/>
              </a:rPr>
              <a:t>, B. Koletzko, A. </a:t>
            </a:r>
            <a:r>
              <a:rPr lang="sl-SI" sz="1600" dirty="0" err="1" smtClean="0">
                <a:latin typeface="+mn-lt"/>
              </a:rPr>
              <a:t>Oepping</a:t>
            </a:r>
            <a:r>
              <a:rPr lang="sl-SI" sz="1600" dirty="0" smtClean="0">
                <a:latin typeface="+mn-lt"/>
              </a:rPr>
              <a:t>, 2012</a:t>
            </a:r>
          </a:p>
        </p:txBody>
      </p:sp>
      <p:graphicFrame>
        <p:nvGraphicFramePr>
          <p:cNvPr id="12" name="Tabe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5774652"/>
              </p:ext>
            </p:extLst>
          </p:nvPr>
        </p:nvGraphicFramePr>
        <p:xfrm>
          <a:off x="558042" y="1584252"/>
          <a:ext cx="7982424" cy="3492715"/>
        </p:xfrm>
        <a:graphic>
          <a:graphicData uri="http://schemas.openxmlformats.org/drawingml/2006/table">
            <a:tbl>
              <a:tblPr/>
              <a:tblGrid>
                <a:gridCol w="1563138"/>
                <a:gridCol w="3511850"/>
                <a:gridCol w="2907436"/>
              </a:tblGrid>
              <a:tr h="6013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Starost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Priporočena količina </a:t>
                      </a:r>
                      <a:r>
                        <a:rPr lang="sl-SI" sz="18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popite vode</a:t>
                      </a:r>
                      <a:r>
                        <a:rPr lang="sl-SI" sz="1800" baseline="300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sl-SI" sz="1800" baseline="30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Preračunano v kozarce*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82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1 do 4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800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okrog 4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82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4 do 7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950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okrog 5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82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7 do 10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1.000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okrog 5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82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10 do 13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1.200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okrog 6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82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13 do 15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1.300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okrog 6,5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PoljeZBesedilom 12"/>
          <p:cNvSpPr txBox="1"/>
          <p:nvPr/>
        </p:nvSpPr>
        <p:spPr>
          <a:xfrm>
            <a:off x="443770" y="5209584"/>
            <a:ext cx="16415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sl-SI" sz="1600" dirty="0" smtClean="0">
                <a:latin typeface="+mn-lt"/>
              </a:rPr>
              <a:t>*1 kozarec:  2 </a:t>
            </a:r>
            <a:r>
              <a:rPr lang="sl-SI" sz="1600" dirty="0" err="1" smtClean="0">
                <a:latin typeface="+mn-lt"/>
              </a:rPr>
              <a:t>dcl</a:t>
            </a:r>
            <a:endParaRPr lang="sl-SI" sz="1600" dirty="0">
              <a:latin typeface="+mn-lt"/>
            </a:endParaRPr>
          </a:p>
        </p:txBody>
      </p:sp>
      <p:sp>
        <p:nvSpPr>
          <p:cNvPr id="2" name="AutoShape 2" descr="https://encrypted-tbn2.google.com/images?q=tbn:ANd9GcTyBaLy9BJ0ofo-9R7gqbEWiMAm_dC-SOsqzRET0Ds4qgsiAGIfyQ"/>
          <p:cNvSpPr>
            <a:spLocks noChangeAspect="1" noChangeArrowheads="1"/>
          </p:cNvSpPr>
          <p:nvPr/>
        </p:nvSpPr>
        <p:spPr bwMode="auto">
          <a:xfrm>
            <a:off x="138289" y="-1028700"/>
            <a:ext cx="19050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3" name="AutoShape 4" descr="http://www.cosmopolitan.si/media/cache/upload/Photo/2012/05/03/mineralna-voda_i420x420.jpg"/>
          <p:cNvSpPr>
            <a:spLocks noChangeAspect="1" noChangeArrowheads="1"/>
          </p:cNvSpPr>
          <p:nvPr/>
        </p:nvSpPr>
        <p:spPr bwMode="auto">
          <a:xfrm>
            <a:off x="138289" y="-1919288"/>
            <a:ext cx="3556000" cy="4000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4" name="AutoShape 2" descr="Steklo je najprimernejši material za pitje vode!"/>
          <p:cNvSpPr>
            <a:spLocks noChangeAspect="1" noChangeArrowheads="1"/>
          </p:cNvSpPr>
          <p:nvPr/>
        </p:nvSpPr>
        <p:spPr bwMode="auto">
          <a:xfrm>
            <a:off x="138289" y="-914400"/>
            <a:ext cx="1693333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346484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slov 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2534"/>
          </a:xfrm>
        </p:spPr>
        <p:txBody>
          <a:bodyPr>
            <a:normAutofit fontScale="90000"/>
          </a:bodyPr>
          <a:lstStyle/>
          <a:p>
            <a:r>
              <a:rPr lang="sl-SI" sz="3200" b="1" kern="1200" dirty="0" smtClean="0">
                <a:latin typeface="+mn-lt"/>
                <a:ea typeface="+mn-ea"/>
                <a:cs typeface="+mn-cs"/>
              </a:rPr>
              <a:t>PRIPOROČENA KOLIČINA VODE ZA </a:t>
            </a:r>
            <a:br>
              <a:rPr lang="sl-SI" sz="3200" b="1" kern="1200" dirty="0" smtClean="0">
                <a:latin typeface="+mn-lt"/>
                <a:ea typeface="+mn-ea"/>
                <a:cs typeface="+mn-cs"/>
              </a:rPr>
            </a:br>
            <a:r>
              <a:rPr lang="sl-SI" sz="3200" b="1" kern="1200" dirty="0" smtClean="0">
                <a:latin typeface="+mn-lt"/>
                <a:ea typeface="+mn-ea"/>
                <a:cs typeface="+mn-cs"/>
              </a:rPr>
              <a:t>10 - 13 LETNE OTROKE</a:t>
            </a:r>
          </a:p>
        </p:txBody>
      </p:sp>
      <p:sp>
        <p:nvSpPr>
          <p:cNvPr id="11" name="PoljeZBesedilom 10"/>
          <p:cNvSpPr txBox="1"/>
          <p:nvPr/>
        </p:nvSpPr>
        <p:spPr>
          <a:xfrm>
            <a:off x="122866" y="6334780"/>
            <a:ext cx="90211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sl-SI" sz="1400" baseline="30000" dirty="0" smtClean="0"/>
              <a:t>  1</a:t>
            </a:r>
            <a:r>
              <a:rPr lang="sl-SI" sz="1400" dirty="0" smtClean="0"/>
              <a:t>Delovna skupina za pripravo D-A-CH Referenčnih vrednosti za vnos hranil, 2004;</a:t>
            </a:r>
          </a:p>
          <a:p>
            <a:pPr algn="l"/>
            <a:r>
              <a:rPr lang="sl-SI" sz="1400" dirty="0" smtClean="0"/>
              <a:t> </a:t>
            </a:r>
            <a:r>
              <a:rPr lang="sl-SI" sz="1400" baseline="30000" dirty="0" smtClean="0"/>
              <a:t>2</a:t>
            </a:r>
            <a:r>
              <a:rPr lang="sl-SI" sz="1400" dirty="0" smtClean="0"/>
              <a:t>Thomas </a:t>
            </a:r>
            <a:r>
              <a:rPr lang="sl-SI" sz="1400" dirty="0" err="1" smtClean="0"/>
              <a:t>Fischbach</a:t>
            </a:r>
            <a:r>
              <a:rPr lang="sl-SI" sz="1400" dirty="0" smtClean="0"/>
              <a:t>, Berthold Koletzko, 2012</a:t>
            </a:r>
          </a:p>
        </p:txBody>
      </p:sp>
      <p:sp>
        <p:nvSpPr>
          <p:cNvPr id="13" name="PoljeZBesedilom 12"/>
          <p:cNvSpPr txBox="1"/>
          <p:nvPr/>
        </p:nvSpPr>
        <p:spPr>
          <a:xfrm>
            <a:off x="576521" y="3304734"/>
            <a:ext cx="84682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sl-SI" sz="1600" dirty="0" smtClean="0">
                <a:solidFill>
                  <a:srgbClr val="333399"/>
                </a:solidFill>
                <a:latin typeface="+mn-lt"/>
              </a:rPr>
              <a:t> </a:t>
            </a:r>
          </a:p>
        </p:txBody>
      </p:sp>
      <p:sp>
        <p:nvSpPr>
          <p:cNvPr id="2" name="AutoShape 2" descr="https://encrypted-tbn2.google.com/images?q=tbn:ANd9GcTyBaLy9BJ0ofo-9R7gqbEWiMAm_dC-SOsqzRET0Ds4qgsiAGIfyQ"/>
          <p:cNvSpPr>
            <a:spLocks noChangeAspect="1" noChangeArrowheads="1"/>
          </p:cNvSpPr>
          <p:nvPr/>
        </p:nvSpPr>
        <p:spPr bwMode="auto">
          <a:xfrm>
            <a:off x="138289" y="-1028700"/>
            <a:ext cx="19050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3" name="AutoShape 4" descr="http://www.cosmopolitan.si/media/cache/upload/Photo/2012/05/03/mineralna-voda_i420x420.jpg"/>
          <p:cNvSpPr>
            <a:spLocks noChangeAspect="1" noChangeArrowheads="1"/>
          </p:cNvSpPr>
          <p:nvPr/>
        </p:nvSpPr>
        <p:spPr bwMode="auto">
          <a:xfrm>
            <a:off x="138289" y="-1919288"/>
            <a:ext cx="3556000" cy="4000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212" y="1436285"/>
            <a:ext cx="1214038" cy="1365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2832" y="1461648"/>
            <a:ext cx="1214038" cy="1365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3873" y="1461648"/>
            <a:ext cx="1214038" cy="1365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9957" y="1461648"/>
            <a:ext cx="1214038" cy="1365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1715" y="1436285"/>
            <a:ext cx="1214038" cy="1365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1660" y="1433074"/>
            <a:ext cx="1214038" cy="1365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PoljeZBesedilom 3"/>
          <p:cNvSpPr txBox="1"/>
          <p:nvPr/>
        </p:nvSpPr>
        <p:spPr>
          <a:xfrm>
            <a:off x="1535698" y="2824253"/>
            <a:ext cx="59629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sl-SI" sz="2000" dirty="0" smtClean="0"/>
              <a:t>1               2                3              4              5               6 </a:t>
            </a:r>
            <a:endParaRPr lang="sl-SI" sz="2000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7170654" y="1790600"/>
            <a:ext cx="188981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2000" dirty="0" smtClean="0">
                <a:latin typeface="+mn-lt"/>
              </a:rPr>
              <a:t>1 kozarec = </a:t>
            </a:r>
            <a:r>
              <a:rPr lang="sl-SI" sz="2000" dirty="0">
                <a:latin typeface="+mn-lt"/>
              </a:rPr>
              <a:t>2 </a:t>
            </a:r>
            <a:r>
              <a:rPr lang="sl-SI" sz="2000" dirty="0" err="1">
                <a:latin typeface="+mn-lt"/>
              </a:rPr>
              <a:t>dcl</a:t>
            </a:r>
            <a:endParaRPr lang="sl-SI" sz="2000" dirty="0">
              <a:latin typeface="+mn-lt"/>
            </a:endParaRPr>
          </a:p>
          <a:p>
            <a:endParaRPr lang="sl-SI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19345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185738" indent="-185738"/>
            <a:r>
              <a:rPr lang="sl-SI" sz="32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DEFINICIJA SLADKORJEV</a:t>
            </a:r>
            <a:r>
              <a:rPr lang="en-GB" sz="32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GB" sz="32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sl-SI" sz="3200" b="1" dirty="0"/>
              <a:t>SKUPNI SLADKORJI = angl. “TOTAL SUGARS”</a:t>
            </a:r>
            <a:br>
              <a:rPr lang="sl-SI" sz="3200" b="1" dirty="0"/>
            </a:br>
            <a:endParaRPr lang="sl-SI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525963"/>
          </a:xfrm>
        </p:spPr>
        <p:txBody>
          <a:bodyPr>
            <a:norm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sl-SI" sz="1200" b="1" dirty="0" smtClean="0"/>
              <a:t> </a:t>
            </a:r>
            <a:r>
              <a:rPr lang="en-GB" sz="1200" b="1" dirty="0"/>
              <a:t>PROSTI SLADKORJI</a:t>
            </a:r>
            <a:r>
              <a:rPr lang="sl-SI" sz="1200" b="1" dirty="0"/>
              <a:t> = angl. “FREE SUGARS”</a:t>
            </a:r>
            <a:br>
              <a:rPr lang="sl-SI" sz="1200" b="1" dirty="0"/>
            </a:br>
            <a:r>
              <a:rPr lang="sl-SI" sz="1200" b="1" dirty="0"/>
              <a:t>       </a:t>
            </a:r>
            <a:endParaRPr lang="sl-SI" sz="1200" b="1" dirty="0" smtClean="0"/>
          </a:p>
          <a:p>
            <a:pPr marL="0" indent="0">
              <a:buNone/>
            </a:pPr>
            <a:r>
              <a:rPr lang="sl-SI" sz="1200" b="1" dirty="0" smtClean="0"/>
              <a:t> </a:t>
            </a:r>
            <a:r>
              <a:rPr lang="sl-SI" sz="1200" b="1" dirty="0"/>
              <a:t>-  dodani </a:t>
            </a:r>
            <a:r>
              <a:rPr lang="sl-SI" sz="1200" b="1" dirty="0" smtClean="0"/>
              <a:t>sladkorji				</a:t>
            </a:r>
            <a:r>
              <a:rPr lang="sl-SI" sz="1200" b="1" dirty="0"/>
              <a:t/>
            </a:r>
            <a:br>
              <a:rPr lang="sl-SI" sz="1200" b="1" dirty="0"/>
            </a:br>
            <a:endParaRPr lang="sl-SI" sz="1200" b="1" dirty="0" smtClean="0"/>
          </a:p>
          <a:p>
            <a:pPr marL="0" indent="0">
              <a:buNone/>
            </a:pPr>
            <a:endParaRPr lang="sl-SI" sz="1200" b="1" dirty="0"/>
          </a:p>
          <a:p>
            <a:pPr marL="0" indent="0">
              <a:buNone/>
            </a:pPr>
            <a:endParaRPr lang="sl-SI" sz="1200" b="1" dirty="0" smtClean="0"/>
          </a:p>
          <a:p>
            <a:pPr marL="0" indent="0">
              <a:buNone/>
            </a:pPr>
            <a:endParaRPr lang="sl-SI" sz="1200" b="1" dirty="0"/>
          </a:p>
          <a:p>
            <a:pPr marL="0" indent="0">
              <a:buNone/>
            </a:pPr>
            <a:endParaRPr lang="sl-SI" sz="1200" b="1" dirty="0" smtClean="0"/>
          </a:p>
          <a:p>
            <a:pPr marL="0" indent="0">
              <a:buNone/>
            </a:pPr>
            <a:r>
              <a:rPr lang="sl-SI" sz="1200" b="1" dirty="0" smtClean="0"/>
              <a:t>	</a:t>
            </a:r>
            <a:r>
              <a:rPr lang="sl-SI" sz="1200" dirty="0"/>
              <a:t/>
            </a:r>
            <a:br>
              <a:rPr lang="sl-SI" sz="1200" dirty="0"/>
            </a:br>
            <a:r>
              <a:rPr lang="sl-SI" sz="1200" dirty="0"/>
              <a:t> </a:t>
            </a:r>
            <a:r>
              <a:rPr lang="sl-SI" sz="1200" dirty="0" smtClean="0"/>
              <a:t>- </a:t>
            </a:r>
            <a:r>
              <a:rPr lang="en-GB" sz="1200" b="1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naravno</a:t>
            </a:r>
            <a:r>
              <a:rPr lang="en-GB" sz="12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GB" sz="1200" b="1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prisotni</a:t>
            </a:r>
            <a:r>
              <a:rPr lang="en-GB" sz="1200" b="1" dirty="0"/>
              <a:t> </a:t>
            </a:r>
            <a:r>
              <a:rPr lang="en-GB" sz="1200" b="1" dirty="0" err="1"/>
              <a:t>sladkorji</a:t>
            </a:r>
            <a:r>
              <a:rPr lang="en-GB" sz="1200" b="1" dirty="0"/>
              <a:t> v</a:t>
            </a:r>
            <a:r>
              <a:rPr lang="sl-SI" sz="1200" b="1" dirty="0"/>
              <a:t/>
            </a:r>
            <a:br>
              <a:rPr lang="sl-SI" sz="1200" b="1" dirty="0"/>
            </a:br>
            <a:r>
              <a:rPr lang="sl-SI" sz="1200" b="1" dirty="0" smtClean="0"/>
              <a:t> </a:t>
            </a:r>
            <a:r>
              <a:rPr lang="sl-SI" sz="1200" b="1" dirty="0"/>
              <a:t>m</a:t>
            </a:r>
            <a:r>
              <a:rPr lang="en-GB" sz="1200" b="1" dirty="0" err="1"/>
              <a:t>edu</a:t>
            </a:r>
            <a:r>
              <a:rPr lang="en-GB" sz="1200" b="1" dirty="0"/>
              <a:t>, </a:t>
            </a:r>
            <a:r>
              <a:rPr lang="en-GB" sz="1200" b="1" dirty="0" err="1"/>
              <a:t>sirupih</a:t>
            </a:r>
            <a:r>
              <a:rPr lang="en-GB" sz="1200" b="1" dirty="0"/>
              <a:t> in </a:t>
            </a:r>
            <a:r>
              <a:rPr lang="en-GB" sz="1200" b="1" dirty="0" err="1"/>
              <a:t>sadnih</a:t>
            </a:r>
            <a:r>
              <a:rPr lang="en-GB" sz="1200" b="1" dirty="0"/>
              <a:t> </a:t>
            </a:r>
            <a:r>
              <a:rPr lang="en-GB" sz="1200" b="1" dirty="0" err="1"/>
              <a:t>sokovih</a:t>
            </a:r>
            <a:r>
              <a:rPr lang="sl-SI" sz="1200" b="1" dirty="0"/>
              <a:t/>
            </a:r>
            <a:br>
              <a:rPr lang="sl-SI" sz="1200" b="1" dirty="0"/>
            </a:br>
            <a:r>
              <a:rPr lang="sl-SI" sz="1200" b="1" dirty="0"/>
              <a:t> </a:t>
            </a:r>
            <a:r>
              <a:rPr lang="sl-SI" sz="1200" b="1" u="sng" dirty="0" smtClean="0"/>
              <a:t>(</a:t>
            </a:r>
            <a:r>
              <a:rPr lang="sl-SI" sz="1200" b="1" u="sng" dirty="0"/>
              <a:t>sladkor v soku je prosti sladkor, čeprav</a:t>
            </a:r>
            <a:br>
              <a:rPr lang="sl-SI" sz="1200" b="1" u="sng" dirty="0"/>
            </a:br>
            <a:r>
              <a:rPr lang="sl-SI" sz="1200" b="1" dirty="0"/>
              <a:t> </a:t>
            </a:r>
            <a:r>
              <a:rPr lang="sl-SI" sz="1200" b="1" u="sng" dirty="0" smtClean="0"/>
              <a:t>na </a:t>
            </a:r>
            <a:r>
              <a:rPr lang="sl-SI" sz="1200" b="1" u="sng" dirty="0"/>
              <a:t>embalaži piše brez dodanega </a:t>
            </a:r>
            <a:r>
              <a:rPr lang="sl-SI" sz="1200" b="1" u="sng" dirty="0" smtClean="0"/>
              <a:t>sladkorja</a:t>
            </a:r>
          </a:p>
          <a:p>
            <a:pPr marL="0" indent="0">
              <a:buNone/>
            </a:pPr>
            <a:endParaRPr lang="sl-SI" sz="1200" b="1" u="sng" dirty="0"/>
          </a:p>
          <a:p>
            <a:pPr marL="0" indent="0">
              <a:buNone/>
            </a:pPr>
            <a:endParaRPr lang="sl-SI" sz="1200" b="1" u="sng" dirty="0" smtClean="0"/>
          </a:p>
          <a:p>
            <a:pPr marL="228600" indent="-228600">
              <a:buFont typeface="+mj-lt"/>
              <a:buAutoNum type="arabicPeriod"/>
            </a:pPr>
            <a:r>
              <a:rPr lang="sl-SI" sz="1200" b="1" dirty="0"/>
              <a:t>NARAVNO PRISOTNI SLADKORJI</a:t>
            </a:r>
            <a:br>
              <a:rPr lang="sl-SI" sz="1200" b="1" dirty="0"/>
            </a:br>
            <a:r>
              <a:rPr lang="sl-SI" sz="1200" b="1" dirty="0"/>
              <a:t>       - </a:t>
            </a:r>
            <a:r>
              <a:rPr lang="sl-SI" sz="1200" dirty="0"/>
              <a:t>laktoza v </a:t>
            </a:r>
            <a:r>
              <a:rPr lang="sl-SI" sz="1200" dirty="0" smtClean="0"/>
              <a:t>mleku				</a:t>
            </a:r>
            <a:r>
              <a:rPr lang="sl-SI" sz="1200" dirty="0"/>
              <a:t/>
            </a:r>
            <a:br>
              <a:rPr lang="sl-SI" sz="1200" dirty="0"/>
            </a:br>
            <a:r>
              <a:rPr lang="sl-SI" sz="1200" dirty="0"/>
              <a:t>       - sladkorji v sadju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30943" y="1628800"/>
            <a:ext cx="776351" cy="104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3212976"/>
            <a:ext cx="880809" cy="906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99034" y="4581128"/>
            <a:ext cx="703997" cy="913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72689" y="4792223"/>
            <a:ext cx="754632" cy="639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91207" y="3085879"/>
            <a:ext cx="739778" cy="1160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PoljeZBesedilom 7"/>
          <p:cNvSpPr txBox="1">
            <a:spLocks noChangeArrowheads="1"/>
          </p:cNvSpPr>
          <p:nvPr/>
        </p:nvSpPr>
        <p:spPr bwMode="auto">
          <a:xfrm>
            <a:off x="166512" y="6237312"/>
            <a:ext cx="8751711" cy="458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lnSpc>
                <a:spcPct val="85000"/>
              </a:lnSpc>
            </a:pPr>
            <a:r>
              <a:rPr lang="en-GB" sz="1400" dirty="0" smtClean="0">
                <a:latin typeface="Times New Roman" pitchFamily="18" charset="0"/>
              </a:rPr>
              <a:t>W</a:t>
            </a:r>
            <a:r>
              <a:rPr lang="sl-SI" sz="1400" dirty="0">
                <a:latin typeface="Times New Roman" pitchFamily="18" charset="0"/>
              </a:rPr>
              <a:t>HO</a:t>
            </a:r>
            <a:r>
              <a:rPr lang="en-GB" sz="1400" dirty="0">
                <a:latin typeface="Times New Roman" pitchFamily="18" charset="0"/>
              </a:rPr>
              <a:t>: Diet, Nutrition and the Prevention of Chronic Diseases. Joint WHO/FAO Expert </a:t>
            </a:r>
            <a:r>
              <a:rPr lang="sl-SI" sz="1400" dirty="0">
                <a:latin typeface="Times New Roman" pitchFamily="18" charset="0"/>
              </a:rPr>
              <a:t/>
            </a:r>
            <a:br>
              <a:rPr lang="sl-SI" sz="1400" dirty="0">
                <a:latin typeface="Times New Roman" pitchFamily="18" charset="0"/>
              </a:rPr>
            </a:br>
            <a:r>
              <a:rPr lang="en-GB" sz="1400" dirty="0" smtClean="0">
                <a:latin typeface="Times New Roman" pitchFamily="18" charset="0"/>
              </a:rPr>
              <a:t>Consultation</a:t>
            </a:r>
            <a:r>
              <a:rPr lang="sl-SI" sz="1400" dirty="0">
                <a:latin typeface="Times New Roman" pitchFamily="18" charset="0"/>
              </a:rPr>
              <a:t>,</a:t>
            </a:r>
            <a:r>
              <a:rPr lang="en-GB" sz="1400" dirty="0">
                <a:latin typeface="Times New Roman" pitchFamily="18" charset="0"/>
              </a:rPr>
              <a:t> WHO </a:t>
            </a:r>
            <a:r>
              <a:rPr lang="en-GB" sz="1400" dirty="0" err="1">
                <a:latin typeface="Times New Roman" pitchFamily="18" charset="0"/>
              </a:rPr>
              <a:t>Techn</a:t>
            </a:r>
            <a:r>
              <a:rPr lang="sl-SI" sz="1400" dirty="0">
                <a:latin typeface="Times New Roman" pitchFamily="18" charset="0"/>
              </a:rPr>
              <a:t>.</a:t>
            </a:r>
            <a:r>
              <a:rPr lang="en-GB" sz="1400" dirty="0">
                <a:latin typeface="Times New Roman" pitchFamily="18" charset="0"/>
              </a:rPr>
              <a:t> Report Series No 916</a:t>
            </a:r>
            <a:r>
              <a:rPr lang="sl-SI" sz="1400" dirty="0">
                <a:latin typeface="Times New Roman" pitchFamily="18" charset="0"/>
              </a:rPr>
              <a:t>,</a:t>
            </a:r>
            <a:r>
              <a:rPr lang="en-GB" sz="1400" dirty="0">
                <a:latin typeface="Times New Roman" pitchFamily="18" charset="0"/>
              </a:rPr>
              <a:t> Geneva, 2003</a:t>
            </a:r>
          </a:p>
        </p:txBody>
      </p:sp>
    </p:spTree>
    <p:extLst>
      <p:ext uri="{BB962C8B-B14F-4D97-AF65-F5344CB8AC3E}">
        <p14:creationId xmlns:p14="http://schemas.microsoft.com/office/powerpoint/2010/main" val="7571498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Pisarn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Pisarn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728</Words>
  <Application>Microsoft Office PowerPoint</Application>
  <PresentationFormat>On-screen Show (4:3)</PresentationFormat>
  <Paragraphs>189</Paragraphs>
  <Slides>11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VRSTE IN DELEŽI POPITIH PIJAČ  PRI 15-16 LETNIH FANTIH (n = 1.214) V SLOVENIJI </vt:lpstr>
      <vt:lpstr>VRSTE IN DELEŽI POPITIH PIJAČ  PRI  15-16 LETNIH DEKLETIH (n = 1.010) V SLOVENIJI </vt:lpstr>
      <vt:lpstr>PowerPoint Presentation</vt:lpstr>
      <vt:lpstr>15-letniki, ki dnevno pijejo pijače z dodanimi sladkorji </vt:lpstr>
      <vt:lpstr>PRIMERJAVA POMARANČE IN POMARANČNEGA SOKA</vt:lpstr>
      <vt:lpstr>POMEN VLAKNIN IN KONZISTENCE - praktični prikaz (študenti iz ZDA)</vt:lpstr>
      <vt:lpstr>KOLIKO TEKOČINE POTREBUJEJO  OTROCI IN MLADOSTNIKI?</vt:lpstr>
      <vt:lpstr>PRIPOROČENA KOLIČINA VODE ZA  10 - 13 LETNE OTROKE</vt:lpstr>
      <vt:lpstr>DEFINICIJA SLADKORJEV SKUPNI SLADKORJI = angl. “TOTAL SUGARS” </vt:lpstr>
    </vt:vector>
  </TitlesOfParts>
  <Company>RTV Slovenija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Lacan Iva</dc:creator>
  <cp:lastModifiedBy>Lacan Iva</cp:lastModifiedBy>
  <cp:revision>5</cp:revision>
  <cp:lastPrinted>2014-05-28T12:08:26Z</cp:lastPrinted>
  <dcterms:created xsi:type="dcterms:W3CDTF">2014-05-28T10:59:13Z</dcterms:created>
  <dcterms:modified xsi:type="dcterms:W3CDTF">2014-05-28T12:30:43Z</dcterms:modified>
</cp:coreProperties>
</file>